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4" r:id="rId3"/>
    <p:sldId id="260" r:id="rId4"/>
    <p:sldId id="261" r:id="rId5"/>
    <p:sldId id="265" r:id="rId6"/>
    <p:sldId id="257" r:id="rId7"/>
    <p:sldId id="263" r:id="rId8"/>
    <p:sldId id="264" r:id="rId9"/>
    <p:sldId id="266" r:id="rId10"/>
    <p:sldId id="268" r:id="rId11"/>
    <p:sldId id="267" r:id="rId12"/>
    <p:sldId id="269" r:id="rId13"/>
    <p:sldId id="270" r:id="rId14"/>
    <p:sldId id="271" r:id="rId15"/>
    <p:sldId id="272" r:id="rId16"/>
    <p:sldId id="281" r:id="rId17"/>
    <p:sldId id="280" r:id="rId18"/>
    <p:sldId id="273" r:id="rId19"/>
    <p:sldId id="277" r:id="rId20"/>
    <p:sldId id="278" r:id="rId21"/>
    <p:sldId id="279" r:id="rId22"/>
    <p:sldId id="282" r:id="rId23"/>
    <p:sldId id="274" r:id="rId24"/>
    <p:sldId id="283" r:id="rId25"/>
    <p:sldId id="285" r:id="rId26"/>
    <p:sldId id="286" r:id="rId27"/>
    <p:sldId id="287" r:id="rId28"/>
    <p:sldId id="288" r:id="rId29"/>
    <p:sldId id="291" r:id="rId30"/>
    <p:sldId id="299" r:id="rId31"/>
    <p:sldId id="292" r:id="rId32"/>
    <p:sldId id="293" r:id="rId33"/>
    <p:sldId id="297" r:id="rId34"/>
    <p:sldId id="298" r:id="rId35"/>
    <p:sldId id="294" r:id="rId36"/>
    <p:sldId id="300" r:id="rId37"/>
    <p:sldId id="301" r:id="rId38"/>
    <p:sldId id="302" r:id="rId39"/>
    <p:sldId id="296" r:id="rId40"/>
    <p:sldId id="295" r:id="rId41"/>
    <p:sldId id="275" r:id="rId42"/>
    <p:sldId id="303" r:id="rId43"/>
    <p:sldId id="304" r:id="rId44"/>
    <p:sldId id="276" r:id="rId45"/>
    <p:sldId id="290" r:id="rId46"/>
    <p:sldId id="305" r:id="rId47"/>
    <p:sldId id="306" r:id="rId48"/>
    <p:sldId id="258" r:id="rId4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8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713632A-6932-48B5-B78E-95CDF9E22848}" type="datetimeFigureOut">
              <a:rPr lang="tr-TR"/>
              <a:pPr>
                <a:defRPr/>
              </a:pPr>
              <a:t>23.08.2012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8C62C62-DDAA-442C-99D8-401C19B337E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Slayt Görüntüsü Yer Tutucusu"/>
          <p:cNvSpPr>
            <a:spLocks noGrp="1" noRot="1" noChangeAspect="1"/>
          </p:cNvSpPr>
          <p:nvPr>
            <p:ph type="sldImg"/>
          </p:nvPr>
        </p:nvSpPr>
        <p:spPr bwMode="auto">
          <a:noFill/>
          <a:ln>
            <a:solidFill>
              <a:srgbClr val="000000"/>
            </a:solidFill>
            <a:miter lim="800000"/>
            <a:headEnd/>
            <a:tailEnd/>
          </a:ln>
        </p:spPr>
      </p:sp>
      <p:sp>
        <p:nvSpPr>
          <p:cNvPr id="4710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286F2-9375-4251-A660-62440CB1BDDF}" type="slidenum">
              <a:rPr lang="tr-TR">
                <a:cs typeface="Arial" charset="0"/>
              </a:rPr>
              <a:pPr fontAlgn="base">
                <a:spcBef>
                  <a:spcPct val="0"/>
                </a:spcBef>
                <a:spcAft>
                  <a:spcPct val="0"/>
                </a:spcAft>
              </a:pPr>
              <a:t>32</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Slayt Görüntüsü Yer Tutucusu"/>
          <p:cNvSpPr>
            <a:spLocks noGrp="1" noRot="1" noChangeAspect="1"/>
          </p:cNvSpPr>
          <p:nvPr>
            <p:ph type="sldImg"/>
          </p:nvPr>
        </p:nvSpPr>
        <p:spPr bwMode="auto">
          <a:noFill/>
          <a:ln>
            <a:solidFill>
              <a:srgbClr val="000000"/>
            </a:solidFill>
            <a:miter lim="800000"/>
            <a:headEnd/>
            <a:tailEnd/>
          </a:ln>
        </p:spPr>
      </p:sp>
      <p:sp>
        <p:nvSpPr>
          <p:cNvPr id="4915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A26A61-68B6-4CFE-A9AA-40E1240A6226}" type="slidenum">
              <a:rPr lang="tr-TR">
                <a:cs typeface="Arial" charset="0"/>
              </a:rPr>
              <a:pPr fontAlgn="base">
                <a:spcBef>
                  <a:spcPct val="0"/>
                </a:spcBef>
                <a:spcAft>
                  <a:spcPct val="0"/>
                </a:spcAft>
              </a:pPr>
              <a:t>33</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Slayt Görüntüsü Yer Tutucusu"/>
          <p:cNvSpPr>
            <a:spLocks noGrp="1" noRot="1" noChangeAspect="1"/>
          </p:cNvSpPr>
          <p:nvPr>
            <p:ph type="sldImg"/>
          </p:nvPr>
        </p:nvSpPr>
        <p:spPr bwMode="auto">
          <a:noFill/>
          <a:ln>
            <a:solidFill>
              <a:srgbClr val="000000"/>
            </a:solidFill>
            <a:miter lim="800000"/>
            <a:headEnd/>
            <a:tailEnd/>
          </a:ln>
        </p:spPr>
      </p:sp>
      <p:sp>
        <p:nvSpPr>
          <p:cNvPr id="5120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C351A-43A6-4C70-979E-4DF431FAE519}" type="slidenum">
              <a:rPr lang="tr-TR">
                <a:cs typeface="Arial" charset="0"/>
              </a:rPr>
              <a:pPr fontAlgn="base">
                <a:spcBef>
                  <a:spcPct val="0"/>
                </a:spcBef>
                <a:spcAft>
                  <a:spcPct val="0"/>
                </a:spcAft>
              </a:pPr>
              <a:t>34</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E99A5E2-D8EB-4128-81E4-EAF50BE88578}" type="datetimeFigureOut">
              <a:rPr lang="tr-TR"/>
              <a:pPr>
                <a:defRPr/>
              </a:pPr>
              <a:t>23.08.2012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574C613-3EC0-47D7-BADF-883E43164B4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CF73C17-7A61-4014-8A37-37C6F8982B0C}" type="datetimeFigureOut">
              <a:rPr lang="tr-TR"/>
              <a:pPr>
                <a:defRPr/>
              </a:pPr>
              <a:t>23.08.2012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2C6BA77-8C0F-4197-9A2C-FA3DDC2C320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4D6B388-B22F-4FF7-8919-40349855BE69}" type="datetimeFigureOut">
              <a:rPr lang="tr-TR"/>
              <a:pPr>
                <a:defRPr/>
              </a:pPr>
              <a:t>23.08.2012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2720C26-D38B-4BF7-B69A-B43BE6B2D6D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18D1D88-D5EF-4C8B-8B78-BBAC31B64008}" type="datetimeFigureOut">
              <a:rPr lang="tr-TR"/>
              <a:pPr>
                <a:defRPr/>
              </a:pPr>
              <a:t>23.08.2012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256194-B722-41E9-8E7C-B314E2651C8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4DA81A8A-C298-4246-83D7-214509288212}" type="datetimeFigureOut">
              <a:rPr lang="tr-TR"/>
              <a:pPr>
                <a:defRPr/>
              </a:pPr>
              <a:t>23.08.2012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2D1D266-4655-44F8-84E0-F19153749E1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5849EB8-E89F-4730-8918-E0B73DE56F31}" type="datetimeFigureOut">
              <a:rPr lang="tr-TR"/>
              <a:pPr>
                <a:defRPr/>
              </a:pPr>
              <a:t>23.08.2012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595553F-88AC-46EA-AE0C-8ADB40557F3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A31A92C-C204-4C0D-89A8-C6F306041886}" type="datetimeFigureOut">
              <a:rPr lang="tr-TR"/>
              <a:pPr>
                <a:defRPr/>
              </a:pPr>
              <a:t>23.08.2012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5553B4B-1BD9-4DF9-8828-2D596249FD2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8478222-DB67-4FE2-BC3D-4BCBECDEE414}" type="datetimeFigureOut">
              <a:rPr lang="tr-TR"/>
              <a:pPr>
                <a:defRPr/>
              </a:pPr>
              <a:t>23.08.2012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F8517A70-105E-4ACD-89C2-213B6EFEA0B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6E3D168-0292-4F4F-B62D-621CED1F5E37}" type="datetimeFigureOut">
              <a:rPr lang="tr-TR"/>
              <a:pPr>
                <a:defRPr/>
              </a:pPr>
              <a:t>23.08.2012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41E84DB8-6C6E-4232-B81F-1AB5EF0E276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5465FFB-33A4-492A-BDD2-35C184FBA9B3}" type="datetimeFigureOut">
              <a:rPr lang="tr-TR"/>
              <a:pPr>
                <a:defRPr/>
              </a:pPr>
              <a:t>23.08.2012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985BB9F-5B11-4D5D-80FA-C6B963569AB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1EE0157-468F-4914-991A-74E4B2DD5A2B}" type="datetimeFigureOut">
              <a:rPr lang="tr-TR"/>
              <a:pPr>
                <a:defRPr/>
              </a:pPr>
              <a:t>23.08.2012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D45133F-2BCE-4CC1-8BD5-3CDFAB5F5FA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5E9EFF"/>
            </a:gs>
            <a:gs pos="39999">
              <a:srgbClr val="85C2FF"/>
            </a:gs>
            <a:gs pos="70000">
              <a:srgbClr val="C4D6EB"/>
            </a:gs>
            <a:gs pos="100000">
              <a:srgbClr val="FFEBFA"/>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751AE05-94E8-4151-B48C-2F190E12F55F}" type="datetimeFigureOut">
              <a:rPr lang="tr-TR"/>
              <a:pPr>
                <a:defRPr/>
              </a:pPr>
              <a:t>23.08.2012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E037D70-6E9B-452C-AC0F-0B4A477EE21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graphics8.nytimes.com/packages/pdf/us/20120106-PENTAGON.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www.strategicstudiesinstitute.army.mil/pdffiles/PUB1093.pdf" TargetMode="External"/><Relationship Id="rId13" Type="http://schemas.openxmlformats.org/officeDocument/2006/relationships/hyperlink" Target="http://www.tuicakademi.org/index.php/yazarlar1/102-deniz-toren-tum-yazilari/1947-turkiyeye-oynayan-ucan-ejderha-cin" TargetMode="External"/><Relationship Id="rId18" Type="http://schemas.openxmlformats.org/officeDocument/2006/relationships/hyperlink" Target="http://globalpolitikultur.blogspot.com/2012/01/abdnin-yeni-savunma-stratejisi-ii.html" TargetMode="External"/><Relationship Id="rId3" Type="http://schemas.openxmlformats.org/officeDocument/2006/relationships/hyperlink" Target="http://www.dunyabulteni.net/file/2010/munazara-cinin-yukselisi-abd-icin-bir-tehdit-mi.pdf" TargetMode="External"/><Relationship Id="rId7" Type="http://schemas.openxmlformats.org/officeDocument/2006/relationships/hyperlink" Target="http://yayinlar.yesevi.edu.tr/static/kitaplar/abd_ortaasya_raporu.pdf" TargetMode="External"/><Relationship Id="rId12" Type="http://schemas.openxmlformats.org/officeDocument/2006/relationships/hyperlink" Target="http://www.rand.org/pubs/monographs/MG850.html" TargetMode="External"/><Relationship Id="rId17" Type="http://schemas.openxmlformats.org/officeDocument/2006/relationships/hyperlink" Target="http://erginyildizoglu.blogspot.com/2012/01/abdnin-yeni-savunma-stratejisi-i.html" TargetMode="External"/><Relationship Id="rId2" Type="http://schemas.openxmlformats.org/officeDocument/2006/relationships/hyperlink" Target="http://www.bilgesam.org/tr/index.php?option=com_content&amp;view=article&amp;id=2006:pasifik-sularndaki-bermuda-eytan-uecgeni-abd-cin-hindistan&amp;catid=92:analizler-uzakdogu&amp;Itemid=140" TargetMode="External"/><Relationship Id="rId16" Type="http://schemas.openxmlformats.org/officeDocument/2006/relationships/hyperlink" Target="http://erginyildizoglu.blogspot.com/2011/07/ckp-90-yasnda.html" TargetMode="External"/><Relationship Id="rId1" Type="http://schemas.openxmlformats.org/officeDocument/2006/relationships/slideLayout" Target="../slideLayouts/slideLayout1.xml"/><Relationship Id="rId6" Type="http://schemas.openxmlformats.org/officeDocument/2006/relationships/hyperlink" Target="http://politikaakademisi.org/?p=111" TargetMode="External"/><Relationship Id="rId11" Type="http://schemas.openxmlformats.org/officeDocument/2006/relationships/hyperlink" Target="http://www.oecd.org/dataoecd/45/57/2075272.pdf" TargetMode="External"/><Relationship Id="rId5" Type="http://schemas.openxmlformats.org/officeDocument/2006/relationships/hyperlink" Target="http://politikaakademisi.org/?p=630" TargetMode="External"/><Relationship Id="rId15" Type="http://schemas.openxmlformats.org/officeDocument/2006/relationships/hyperlink" Target="http://graphics8.nytimes.com/packages/pdf/us/20120106-PENTAGON.PDF" TargetMode="External"/><Relationship Id="rId10" Type="http://schemas.openxmlformats.org/officeDocument/2006/relationships/hyperlink" Target="http://www.ted.com/talks/joseph_nye_on_global_power_shifts.html" TargetMode="External"/><Relationship Id="rId19" Type="http://schemas.openxmlformats.org/officeDocument/2006/relationships/hyperlink" Target="http://www.beykent.edu.tr/WebProjects/Web/egitim.php?CategoryId=830&amp;ContentId=640&amp;phpMyAdmin=26b1ab37aa748d52c4747d623bec741b" TargetMode="External"/><Relationship Id="rId4" Type="http://schemas.openxmlformats.org/officeDocument/2006/relationships/hyperlink" Target="http://www.21yyte.org/tr/yazi6096-Cin_Arap_Dunyasi_Iliskileri_Hersey_Yolundayken_Bu_Devrim_Nereden_Cikti.html" TargetMode="External"/><Relationship Id="rId9" Type="http://schemas.openxmlformats.org/officeDocument/2006/relationships/hyperlink" Target="http://lcweb2.loc.gov/frd/cs/profiles/China.pdf" TargetMode="External"/><Relationship Id="rId14" Type="http://schemas.openxmlformats.org/officeDocument/2006/relationships/hyperlink" Target="http://turksam.org/tr/a2210.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914400"/>
            <a:ext cx="9144000" cy="5943600"/>
          </a:xfrm>
        </p:spPr>
        <p:txBody>
          <a:bodyPr rtlCol="0">
            <a:normAutofit/>
          </a:bodyPr>
          <a:lstStyle/>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pic>
        <p:nvPicPr>
          <p:cNvPr id="14339" name="3 Resim" descr="china-vs-usa.jpg"/>
          <p:cNvPicPr>
            <a:picLocks noChangeAspect="1"/>
          </p:cNvPicPr>
          <p:nvPr/>
        </p:nvPicPr>
        <p:blipFill>
          <a:blip r:embed="rId2"/>
          <a:srcRect/>
          <a:stretch>
            <a:fillRect/>
          </a:stretch>
        </p:blipFill>
        <p:spPr bwMode="auto">
          <a:xfrm>
            <a:off x="0" y="914400"/>
            <a:ext cx="6096000" cy="3657600"/>
          </a:xfrm>
          <a:prstGeom prst="rect">
            <a:avLst/>
          </a:prstGeom>
          <a:noFill/>
          <a:ln w="9525">
            <a:noFill/>
            <a:miter lim="800000"/>
            <a:headEnd/>
            <a:tailEnd/>
          </a:ln>
        </p:spPr>
      </p:pic>
      <p:pic>
        <p:nvPicPr>
          <p:cNvPr id="14340" name="4 Resim" descr="images.jpg"/>
          <p:cNvPicPr>
            <a:picLocks noChangeAspect="1"/>
          </p:cNvPicPr>
          <p:nvPr/>
        </p:nvPicPr>
        <p:blipFill>
          <a:blip r:embed="rId3"/>
          <a:srcRect/>
          <a:stretch>
            <a:fillRect/>
          </a:stretch>
        </p:blipFill>
        <p:spPr bwMode="auto">
          <a:xfrm>
            <a:off x="6096000" y="914400"/>
            <a:ext cx="3048000" cy="3657600"/>
          </a:xfrm>
          <a:prstGeom prst="rect">
            <a:avLst/>
          </a:prstGeom>
          <a:noFill/>
          <a:ln w="9525">
            <a:noFill/>
            <a:miter lim="800000"/>
            <a:headEnd/>
            <a:tailEnd/>
          </a:ln>
        </p:spPr>
      </p:pic>
      <p:pic>
        <p:nvPicPr>
          <p:cNvPr id="14341" name="5 Resim" descr="stock-photo-usa-vs-china-60234418.jpg"/>
          <p:cNvPicPr>
            <a:picLocks noChangeAspect="1"/>
          </p:cNvPicPr>
          <p:nvPr/>
        </p:nvPicPr>
        <p:blipFill>
          <a:blip r:embed="rId4"/>
          <a:srcRect/>
          <a:stretch>
            <a:fillRect/>
          </a:stretch>
        </p:blipFill>
        <p:spPr bwMode="auto">
          <a:xfrm>
            <a:off x="0" y="4572000"/>
            <a:ext cx="2819400" cy="2268538"/>
          </a:xfrm>
          <a:prstGeom prst="rect">
            <a:avLst/>
          </a:prstGeom>
          <a:noFill/>
          <a:ln w="9525">
            <a:noFill/>
            <a:miter lim="800000"/>
            <a:headEnd/>
            <a:tailEnd/>
          </a:ln>
        </p:spPr>
      </p:pic>
      <p:sp>
        <p:nvSpPr>
          <p:cNvPr id="7" name="6 Dikdörtgen"/>
          <p:cNvSpPr/>
          <p:nvPr/>
        </p:nvSpPr>
        <p:spPr>
          <a:xfrm>
            <a:off x="2895600" y="4572000"/>
            <a:ext cx="6248400" cy="2015936"/>
          </a:xfrm>
          <a:prstGeom prst="rect">
            <a:avLst/>
          </a:prstGeom>
          <a:noFill/>
        </p:spPr>
        <p:txBody>
          <a:bodyPr>
            <a:spAutoFit/>
          </a:bodyPr>
          <a:lstStyle/>
          <a:p>
            <a:pPr algn="ctr" fontAlgn="auto">
              <a:spcBef>
                <a:spcPts val="0"/>
              </a:spcBef>
              <a:spcAft>
                <a:spcPts val="0"/>
              </a:spcAft>
              <a:defRPr/>
            </a:pPr>
            <a:r>
              <a:rPr lang="tr-TR" sz="4500" b="1" dirty="0">
                <a:ln w="10541" cmpd="sng">
                  <a:solidFill>
                    <a:schemeClr val="accent1">
                      <a:shade val="88000"/>
                      <a:satMod val="110000"/>
                    </a:schemeClr>
                  </a:solidFill>
                  <a:prstDash val="solid"/>
                </a:ln>
                <a:latin typeface="+mn-lt"/>
                <a:cs typeface="+mn-cs"/>
              </a:rPr>
              <a:t>DR. OZAN ÖRMECİ</a:t>
            </a:r>
          </a:p>
          <a:p>
            <a:pPr algn="ctr" fontAlgn="auto">
              <a:spcBef>
                <a:spcPts val="0"/>
              </a:spcBef>
              <a:spcAft>
                <a:spcPts val="0"/>
              </a:spcAft>
              <a:defRPr/>
            </a:pPr>
            <a:r>
              <a:rPr lang="tr-TR" sz="4500" b="1" dirty="0">
                <a:ln w="10541" cmpd="sng">
                  <a:solidFill>
                    <a:schemeClr val="accent1">
                      <a:shade val="88000"/>
                      <a:satMod val="110000"/>
                    </a:schemeClr>
                  </a:solidFill>
                  <a:prstDash val="solid"/>
                </a:ln>
                <a:solidFill>
                  <a:schemeClr val="accent6">
                    <a:lumMod val="75000"/>
                  </a:schemeClr>
                </a:solidFill>
                <a:latin typeface="+mn-lt"/>
                <a:cs typeface="+mn-cs"/>
              </a:rPr>
              <a:t>UPA Genel Koordinatörü</a:t>
            </a:r>
          </a:p>
          <a:p>
            <a:pPr algn="ctr" fontAlgn="auto">
              <a:spcBef>
                <a:spcPts val="0"/>
              </a:spcBef>
              <a:spcAft>
                <a:spcPts val="0"/>
              </a:spcAft>
              <a:defRPr/>
            </a:pPr>
            <a:r>
              <a:rPr lang="tr-TR"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http://www.</a:t>
            </a:r>
            <a:r>
              <a:rPr lang="tr-TR" sz="3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ozanormeci</a:t>
            </a:r>
            <a:r>
              <a:rPr lang="tr-TR"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.com</a:t>
            </a:r>
            <a:endParaRPr lang="tr-TR"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a:solidFill>
                  <a:schemeClr val="tx1"/>
                </a:solidFill>
              </a:rPr>
              <a:t>2003 yılından sonra </a:t>
            </a:r>
            <a:r>
              <a:rPr lang="tr-TR" sz="2500" dirty="0" smtClean="0">
                <a:solidFill>
                  <a:schemeClr val="tx1"/>
                </a:solidFill>
              </a:rPr>
              <a:t>ise Çin ekonomisinde </a:t>
            </a:r>
            <a:r>
              <a:rPr lang="tr-TR" sz="2500" dirty="0">
                <a:solidFill>
                  <a:schemeClr val="tx1"/>
                </a:solidFill>
              </a:rPr>
              <a:t>aşırı ısınma </a:t>
            </a:r>
            <a:r>
              <a:rPr lang="tr-TR" sz="2500" dirty="0" smtClean="0">
                <a:solidFill>
                  <a:schemeClr val="tx1"/>
                </a:solidFill>
              </a:rPr>
              <a:t>yani talep fazlası nedeniyle ortaya çıkan enflasyonist baskı eğilimleri </a:t>
            </a:r>
            <a:r>
              <a:rPr lang="tr-TR" sz="2500" dirty="0">
                <a:solidFill>
                  <a:schemeClr val="tx1"/>
                </a:solidFill>
              </a:rPr>
              <a:t>görülmeye başlandı</a:t>
            </a:r>
            <a:r>
              <a:rPr lang="tr-TR" sz="2500" dirty="0" smtClean="0">
                <a:solidFill>
                  <a:schemeClr val="tx1"/>
                </a:solidFill>
              </a:rPr>
              <a:t>. </a:t>
            </a:r>
            <a:r>
              <a:rPr lang="tr-TR" sz="2500" dirty="0">
                <a:solidFill>
                  <a:schemeClr val="tx1"/>
                </a:solidFill>
              </a:rPr>
              <a:t>Çin’de arz-talep eş zamanlı arttığı için sorun fiyat artışları olmaktan çıkmış, bunun yerine yatırımlardaki aşırı artışlar endişe verici boyutlara gelmişti. Bu dönemdeki yatırım artışlarının nedeni ise, devlet denetiminde olan bankaların verimli kredi dağıtamamalarıydı. </a:t>
            </a:r>
            <a:endParaRPr lang="tr-TR" sz="2500" dirty="0" smtClean="0">
              <a:solidFill>
                <a:schemeClr val="tx1"/>
              </a:solidFill>
            </a:endParaRPr>
          </a:p>
          <a:p>
            <a:pPr marL="514350" indent="-514350" algn="just" fontAlgn="auto">
              <a:spcAft>
                <a:spcPts val="0"/>
              </a:spcAft>
              <a:buFontTx/>
              <a:buChar char="-"/>
              <a:defRPr/>
            </a:pPr>
            <a:r>
              <a:rPr lang="tr-TR" sz="2500" dirty="0" smtClean="0">
                <a:solidFill>
                  <a:schemeClr val="tx1"/>
                </a:solidFill>
              </a:rPr>
              <a:t>Bu gelişmeler üzerine Çin’de ekonomiyi soğutma tedbirleri gündeme geldi. Başbakan </a:t>
            </a:r>
            <a:r>
              <a:rPr lang="tr-TR" sz="2500" dirty="0" err="1" smtClean="0">
                <a:solidFill>
                  <a:schemeClr val="tx1"/>
                </a:solidFill>
              </a:rPr>
              <a:t>Jiabao’nun</a:t>
            </a:r>
            <a:r>
              <a:rPr lang="tr-TR" sz="2500" dirty="0" smtClean="0">
                <a:solidFill>
                  <a:schemeClr val="tx1"/>
                </a:solidFill>
              </a:rPr>
              <a:t> kararıyla banka kredilerine sınırlandırmalar ve yatırım projelerine daha sıkı denetimler getirildi. Mali disiplin sağlandı, firmalar daha az kredi, daha çok öz sermaye ile iş yapmaya zorlandı. Tedbirler ekonomiyi toparladı ve kısa sürede Çin ekonomisi yüksek oranlarda büyümeye başladı.</a:t>
            </a:r>
            <a:endParaRPr lang="tr-TR" sz="2500" b="1"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a:solidFill>
                  <a:schemeClr val="tx1"/>
                </a:solidFill>
              </a:rPr>
              <a:t>Alınan önlemlerle birlikte Çin, ekonomide aşırı-ısınma eğiliminden çıkmayı başladı. İzleyen yıllarda ekonomi ortalama </a:t>
            </a:r>
            <a:r>
              <a:rPr lang="tr-TR" sz="2500" dirty="0" smtClean="0">
                <a:solidFill>
                  <a:schemeClr val="tx1"/>
                </a:solidFill>
              </a:rPr>
              <a:t>% 9-10 civarında </a:t>
            </a:r>
            <a:r>
              <a:rPr lang="tr-TR" sz="2500" dirty="0">
                <a:solidFill>
                  <a:schemeClr val="tx1"/>
                </a:solidFill>
              </a:rPr>
              <a:t>büyüme oranlarını yakaladı. Sırasıyla 2003 yılında </a:t>
            </a:r>
            <a:r>
              <a:rPr lang="tr-TR" sz="2500" dirty="0" smtClean="0">
                <a:solidFill>
                  <a:schemeClr val="tx1"/>
                </a:solidFill>
              </a:rPr>
              <a:t>% 9.3</a:t>
            </a:r>
            <a:r>
              <a:rPr lang="tr-TR" sz="2500" dirty="0">
                <a:solidFill>
                  <a:schemeClr val="tx1"/>
                </a:solidFill>
              </a:rPr>
              <a:t>, 2004’te </a:t>
            </a:r>
            <a:r>
              <a:rPr lang="tr-TR" sz="2500" dirty="0" smtClean="0">
                <a:solidFill>
                  <a:schemeClr val="tx1"/>
                </a:solidFill>
              </a:rPr>
              <a:t>9.2, </a:t>
            </a:r>
            <a:r>
              <a:rPr lang="tr-TR" sz="2500" dirty="0">
                <a:solidFill>
                  <a:schemeClr val="tx1"/>
                </a:solidFill>
              </a:rPr>
              <a:t>2005’de 9.9, 2006’da 10.7, 2007’de ise </a:t>
            </a:r>
            <a:r>
              <a:rPr lang="tr-TR" sz="2500" dirty="0" smtClean="0">
                <a:solidFill>
                  <a:schemeClr val="tx1"/>
                </a:solidFill>
              </a:rPr>
              <a:t>11.4’lük </a:t>
            </a:r>
            <a:r>
              <a:rPr lang="tr-TR" sz="2500" dirty="0">
                <a:solidFill>
                  <a:schemeClr val="tx1"/>
                </a:solidFill>
              </a:rPr>
              <a:t>büyüme oranlarına ulaştı. </a:t>
            </a:r>
            <a:endParaRPr lang="tr-TR" sz="2500" dirty="0" smtClean="0">
              <a:solidFill>
                <a:schemeClr val="tx1"/>
              </a:solidFill>
            </a:endParaRPr>
          </a:p>
          <a:p>
            <a:pPr marL="514350" indent="-514350" algn="just" fontAlgn="auto">
              <a:spcAft>
                <a:spcPts val="0"/>
              </a:spcAft>
              <a:buFontTx/>
              <a:buChar char="-"/>
              <a:defRPr/>
            </a:pPr>
            <a:r>
              <a:rPr lang="tr-TR" sz="2500" dirty="0" smtClean="0">
                <a:solidFill>
                  <a:schemeClr val="tx1"/>
                </a:solidFill>
              </a:rPr>
              <a:t>Bu </a:t>
            </a:r>
            <a:r>
              <a:rPr lang="tr-TR" sz="2500" dirty="0">
                <a:solidFill>
                  <a:schemeClr val="tx1"/>
                </a:solidFill>
              </a:rPr>
              <a:t>dönemde dünya </a:t>
            </a:r>
            <a:r>
              <a:rPr lang="tr-TR" sz="2500" dirty="0" smtClean="0">
                <a:solidFill>
                  <a:schemeClr val="tx1"/>
                </a:solidFill>
              </a:rPr>
              <a:t>ortalaması </a:t>
            </a:r>
            <a:r>
              <a:rPr lang="tr-TR" sz="2500" dirty="0">
                <a:solidFill>
                  <a:schemeClr val="tx1"/>
                </a:solidFill>
              </a:rPr>
              <a:t>yüzde 5’ler civarında büyürken, Çin ekonomisi ortalama yüzde 10’lar civarında büyüdü. </a:t>
            </a:r>
            <a:r>
              <a:rPr lang="tr-TR" sz="2500" dirty="0" err="1">
                <a:solidFill>
                  <a:schemeClr val="tx1"/>
                </a:solidFill>
              </a:rPr>
              <a:t>GSYİH’sı</a:t>
            </a:r>
            <a:r>
              <a:rPr lang="tr-TR" sz="2500" dirty="0">
                <a:solidFill>
                  <a:schemeClr val="tx1"/>
                </a:solidFill>
              </a:rPr>
              <a:t> satın alma gücü paritesine göre 12 trilyon doları geçti ve yarattığı bu değer ile ABD’nin ardından dünyanın ikinci büyük ekonomisi durumuna geldi. </a:t>
            </a:r>
            <a:endParaRPr lang="tr-TR" sz="2500" dirty="0" smtClean="0">
              <a:solidFill>
                <a:schemeClr val="tx1"/>
              </a:solidFill>
            </a:endParaRPr>
          </a:p>
          <a:p>
            <a:pPr marL="514350" indent="-514350" algn="just" fontAlgn="auto">
              <a:spcAft>
                <a:spcPts val="0"/>
              </a:spcAft>
              <a:buFontTx/>
              <a:buChar char="-"/>
              <a:defRPr/>
            </a:pPr>
            <a:r>
              <a:rPr lang="tr-TR" sz="2500" dirty="0" smtClean="0">
                <a:solidFill>
                  <a:schemeClr val="tx1"/>
                </a:solidFill>
              </a:rPr>
              <a:t>Bugün Çin dış yatırımlar ve ihracat açısından dışa bağımlı bir ülke olmasına karşın, dünyada bütçe fazlası veren nadir ülkelerden biridir.  Çin’in 260 milyar dolara yakın dış ticaret fazlası vardır.</a:t>
            </a: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Bugün Çin dünyanın yükselen gücü ve başat güç olma adayıdır. ABD ve Almanya’dan sonra üçüncü büyük ihracatçı ülke olan Çin, artık sadece ucuz mal ve tarım ürünleri değil, ileri teknoloji de ithal etmeye başlamıştır. </a:t>
            </a:r>
          </a:p>
          <a:p>
            <a:pPr marL="514350" indent="-514350" algn="just" fontAlgn="auto">
              <a:spcAft>
                <a:spcPts val="0"/>
              </a:spcAft>
              <a:buFontTx/>
              <a:buChar char="-"/>
              <a:defRPr/>
            </a:pPr>
            <a:r>
              <a:rPr lang="tr-TR" sz="2500" dirty="0" smtClean="0">
                <a:solidFill>
                  <a:schemeClr val="tx1"/>
                </a:solidFill>
              </a:rPr>
              <a:t>Uluslararası </a:t>
            </a:r>
            <a:r>
              <a:rPr lang="tr-TR" sz="2500" dirty="0">
                <a:solidFill>
                  <a:schemeClr val="tx1"/>
                </a:solidFill>
              </a:rPr>
              <a:t>Para Fonu’na ve Dünya Ticaret Örgütü’ne üye olan </a:t>
            </a:r>
            <a:r>
              <a:rPr lang="tr-TR" sz="2500" dirty="0" smtClean="0">
                <a:solidFill>
                  <a:schemeClr val="tx1"/>
                </a:solidFill>
              </a:rPr>
              <a:t>Çin’de </a:t>
            </a:r>
            <a:r>
              <a:rPr lang="tr-TR" sz="2500" dirty="0">
                <a:solidFill>
                  <a:schemeClr val="tx1"/>
                </a:solidFill>
              </a:rPr>
              <a:t>halen 450.000’in üzerinde yabancı şirket faaliyet göstermektedir. </a:t>
            </a:r>
            <a:endParaRPr lang="tr-TR" sz="2500" dirty="0" smtClean="0">
              <a:solidFill>
                <a:schemeClr val="tx1"/>
              </a:solidFill>
            </a:endParaRPr>
          </a:p>
          <a:p>
            <a:pPr marL="514350" indent="-514350" algn="just" fontAlgn="auto">
              <a:spcAft>
                <a:spcPts val="0"/>
              </a:spcAft>
              <a:buFontTx/>
              <a:buChar char="-"/>
              <a:defRPr/>
            </a:pPr>
            <a:r>
              <a:rPr lang="tr-TR" sz="2500" dirty="0">
                <a:solidFill>
                  <a:schemeClr val="tx1"/>
                </a:solidFill>
              </a:rPr>
              <a:t>OECD’de yapılan projeksiyonlar, halen satın alma gücü paritesine göre dünyanın ikinci büyük ekonomik gücü olan bu ülkenin </a:t>
            </a:r>
            <a:r>
              <a:rPr lang="tr-TR" sz="2500" dirty="0" smtClean="0">
                <a:solidFill>
                  <a:schemeClr val="tx1"/>
                </a:solidFill>
              </a:rPr>
              <a:t>2027’ye </a:t>
            </a:r>
            <a:r>
              <a:rPr lang="tr-TR" sz="2500" dirty="0">
                <a:solidFill>
                  <a:schemeClr val="tx1"/>
                </a:solidFill>
              </a:rPr>
              <a:t>kadar </a:t>
            </a:r>
            <a:r>
              <a:rPr lang="tr-TR" sz="2500" dirty="0" smtClean="0">
                <a:solidFill>
                  <a:schemeClr val="tx1"/>
                </a:solidFill>
              </a:rPr>
              <a:t>yeni </a:t>
            </a:r>
            <a:r>
              <a:rPr lang="tr-TR" sz="2500" dirty="0">
                <a:solidFill>
                  <a:schemeClr val="tx1"/>
                </a:solidFill>
              </a:rPr>
              <a:t>ekonomik süper </a:t>
            </a:r>
            <a:r>
              <a:rPr lang="tr-TR" sz="2500" dirty="0" smtClean="0">
                <a:solidFill>
                  <a:schemeClr val="tx1"/>
                </a:solidFill>
              </a:rPr>
              <a:t>güç </a:t>
            </a:r>
            <a:r>
              <a:rPr lang="tr-TR" sz="2500" dirty="0">
                <a:solidFill>
                  <a:schemeClr val="tx1"/>
                </a:solidFill>
              </a:rPr>
              <a:t>olabileceğini ortaya koymaktadır. </a:t>
            </a:r>
            <a:r>
              <a:rPr lang="tr-TR" sz="2500" dirty="0" err="1">
                <a:solidFill>
                  <a:schemeClr val="tx1"/>
                </a:solidFill>
              </a:rPr>
              <a:t>Goldman</a:t>
            </a:r>
            <a:r>
              <a:rPr lang="tr-TR" sz="2500" dirty="0">
                <a:solidFill>
                  <a:schemeClr val="tx1"/>
                </a:solidFill>
              </a:rPr>
              <a:t> </a:t>
            </a:r>
            <a:r>
              <a:rPr lang="tr-TR" sz="2500" dirty="0" err="1">
                <a:solidFill>
                  <a:schemeClr val="tx1"/>
                </a:solidFill>
              </a:rPr>
              <a:t>Sachs’ın</a:t>
            </a:r>
            <a:r>
              <a:rPr lang="tr-TR" sz="2500" dirty="0">
                <a:solidFill>
                  <a:schemeClr val="tx1"/>
                </a:solidFill>
              </a:rPr>
              <a:t> bir çalışmasında, çok ciddi bir siyasi-ekonomik </a:t>
            </a:r>
            <a:r>
              <a:rPr lang="tr-TR" sz="2500" dirty="0" smtClean="0">
                <a:solidFill>
                  <a:schemeClr val="tx1"/>
                </a:solidFill>
              </a:rPr>
              <a:t>bunalım</a:t>
            </a:r>
            <a:r>
              <a:rPr lang="tr-TR" sz="2500" dirty="0">
                <a:solidFill>
                  <a:schemeClr val="tx1"/>
                </a:solidFill>
              </a:rPr>
              <a:t> </a:t>
            </a:r>
            <a:r>
              <a:rPr lang="tr-TR" sz="2500" dirty="0" smtClean="0">
                <a:solidFill>
                  <a:schemeClr val="tx1"/>
                </a:solidFill>
              </a:rPr>
              <a:t>veya </a:t>
            </a:r>
            <a:r>
              <a:rPr lang="tr-TR" sz="2500" dirty="0">
                <a:solidFill>
                  <a:schemeClr val="tx1"/>
                </a:solidFill>
              </a:rPr>
              <a:t>doğal felaket çıkmaması ve </a:t>
            </a:r>
            <a:r>
              <a:rPr lang="tr-TR" sz="2500" dirty="0" smtClean="0">
                <a:solidFill>
                  <a:schemeClr val="tx1"/>
                </a:solidFill>
              </a:rPr>
              <a:t>büyümenin </a:t>
            </a:r>
            <a:r>
              <a:rPr lang="tr-TR" sz="2500" dirty="0">
                <a:solidFill>
                  <a:schemeClr val="tx1"/>
                </a:solidFill>
              </a:rPr>
              <a:t>sürdürülebilir kılınması durumunda, Çin’in 2050’de $44 trilyonluk GSMH büyüklüğüne ulaşacağını </a:t>
            </a:r>
            <a:r>
              <a:rPr lang="tr-TR" sz="2500" dirty="0" smtClean="0">
                <a:solidFill>
                  <a:schemeClr val="tx1"/>
                </a:solidFill>
              </a:rPr>
              <a:t>öngörülmektedir</a:t>
            </a:r>
            <a:r>
              <a:rPr lang="tr-TR" sz="2500" dirty="0">
                <a:solidFill>
                  <a:schemeClr val="tx1"/>
                </a:solidFill>
              </a:rPr>
              <a:t>. </a:t>
            </a: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Ekonomideki bu göz alıcı yükselişine rağmen Çin’in dünya siyasetindeki ağırlığı henüz bir süper güç adayı olan ülkeye uygun boyutlarda değildir. </a:t>
            </a:r>
          </a:p>
          <a:p>
            <a:pPr marL="514350" indent="-514350" algn="just" fontAlgn="auto">
              <a:spcAft>
                <a:spcPts val="0"/>
              </a:spcAft>
              <a:buFontTx/>
              <a:buChar char="-"/>
              <a:defRPr/>
            </a:pPr>
            <a:r>
              <a:rPr lang="tr-TR" sz="2500" dirty="0" smtClean="0">
                <a:solidFill>
                  <a:schemeClr val="tx1"/>
                </a:solidFill>
              </a:rPr>
              <a:t>Bunun birincil sebebi Çin’in askeri kapasite ve teknolojisinin ABD’ye meydan okuyabilmek için yetersiz oluşu ve büyümesini ABD’ye bağımlı gerçekleştirmesidir. </a:t>
            </a:r>
          </a:p>
          <a:p>
            <a:pPr marL="514350" indent="-514350" algn="just" fontAlgn="auto">
              <a:spcAft>
                <a:spcPts val="0"/>
              </a:spcAft>
              <a:buFontTx/>
              <a:buChar char="-"/>
              <a:defRPr/>
            </a:pPr>
            <a:r>
              <a:rPr lang="tr-TR" sz="2500" dirty="0" smtClean="0">
                <a:solidFill>
                  <a:schemeClr val="tx1"/>
                </a:solidFill>
              </a:rPr>
              <a:t>İkinci önemli neden henüz dış politikada dünya liderliğine soyunabilecek bir birikiminin olmayışıdır. </a:t>
            </a:r>
          </a:p>
          <a:p>
            <a:pPr marL="514350" indent="-514350" algn="just" fontAlgn="auto">
              <a:spcAft>
                <a:spcPts val="0"/>
              </a:spcAft>
              <a:buFontTx/>
              <a:buChar char="-"/>
              <a:defRPr/>
            </a:pPr>
            <a:r>
              <a:rPr lang="tr-TR" sz="2500" dirty="0" smtClean="0">
                <a:solidFill>
                  <a:schemeClr val="tx1"/>
                </a:solidFill>
              </a:rPr>
              <a:t>Üçüncü önemli neden ise Çin’in Doğu Türkistan, Tibet, tek parti yönetimi, insan hakları ihlalleri, gelir adaletsizliği uçurumu gibi kendi iç sorunlarıdır. </a:t>
            </a:r>
          </a:p>
          <a:p>
            <a:pPr marL="514350" indent="-514350" algn="just" fontAlgn="auto">
              <a:spcAft>
                <a:spcPts val="0"/>
              </a:spcAft>
              <a:buFontTx/>
              <a:buChar char="-"/>
              <a:defRPr/>
            </a:pPr>
            <a:r>
              <a:rPr lang="tr-TR" sz="2500" dirty="0" smtClean="0">
                <a:solidFill>
                  <a:schemeClr val="tx1"/>
                </a:solidFill>
              </a:rPr>
              <a:t>Dördüncü bir neden olarak Çin’in ABD gibi dünyaya sunabileceği ileri bir kültürel, siyasi modelinin olmayışı gösterilebilir.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Tüm bu nedenlerle Çin dış politikada temkinli bir büyüme stratejisi izlemekte, mütekabiliyet, egemenlik ve toprak bütünlüğüne saygı, başka devletlerin iç işlerine karışmama prensiplerine sadık kalmaktadır. </a:t>
            </a:r>
          </a:p>
          <a:p>
            <a:pPr marL="514350" indent="-514350" algn="just" fontAlgn="auto">
              <a:spcAft>
                <a:spcPts val="0"/>
              </a:spcAft>
              <a:buFontTx/>
              <a:buChar char="-"/>
              <a:defRPr/>
            </a:pPr>
            <a:endParaRPr lang="tr-TR" sz="2500" dirty="0" smtClean="0">
              <a:solidFill>
                <a:schemeClr val="tx1"/>
              </a:solidFill>
            </a:endParaRPr>
          </a:p>
          <a:p>
            <a:pPr marL="514350" indent="-514350" algn="just" fontAlgn="auto">
              <a:spcAft>
                <a:spcPts val="0"/>
              </a:spcAft>
              <a:buFontTx/>
              <a:buChar char="-"/>
              <a:defRPr/>
            </a:pPr>
            <a:endParaRPr lang="tr-TR" sz="2500" dirty="0" smtClean="0">
              <a:solidFill>
                <a:schemeClr val="tx1"/>
              </a:solidFill>
            </a:endParaRPr>
          </a:p>
          <a:p>
            <a:pPr marL="514350" indent="-514350" algn="just" fontAlgn="auto">
              <a:spcAft>
                <a:spcPts val="0"/>
              </a:spcAft>
              <a:buFontTx/>
              <a:buChar char="-"/>
              <a:defRPr/>
            </a:pPr>
            <a:endParaRPr lang="tr-TR" sz="2500" dirty="0" smtClean="0">
              <a:solidFill>
                <a:schemeClr val="tx1"/>
              </a:solidFill>
            </a:endParaRP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pic>
        <p:nvPicPr>
          <p:cNvPr id="27651" name="3 Resim" descr="cin-den-abd-ye-tayvan-a-silah-satisina-son-ver-3018993_9097_o.jpg"/>
          <p:cNvPicPr>
            <a:picLocks noChangeAspect="1"/>
          </p:cNvPicPr>
          <p:nvPr/>
        </p:nvPicPr>
        <p:blipFill>
          <a:blip r:embed="rId2"/>
          <a:srcRect/>
          <a:stretch>
            <a:fillRect/>
          </a:stretch>
        </p:blipFill>
        <p:spPr bwMode="auto">
          <a:xfrm>
            <a:off x="0" y="3124200"/>
            <a:ext cx="4267200" cy="3733800"/>
          </a:xfrm>
          <a:prstGeom prst="rect">
            <a:avLst/>
          </a:prstGeom>
          <a:noFill/>
          <a:ln w="9525">
            <a:noFill/>
            <a:miter lim="800000"/>
            <a:headEnd/>
            <a:tailEnd/>
          </a:ln>
        </p:spPr>
      </p:pic>
      <p:pic>
        <p:nvPicPr>
          <p:cNvPr id="27652" name="4 Resim" descr="WorldHistory.jpg"/>
          <p:cNvPicPr>
            <a:picLocks noChangeAspect="1"/>
          </p:cNvPicPr>
          <p:nvPr/>
        </p:nvPicPr>
        <p:blipFill>
          <a:blip r:embed="rId3"/>
          <a:srcRect/>
          <a:stretch>
            <a:fillRect/>
          </a:stretch>
        </p:blipFill>
        <p:spPr bwMode="auto">
          <a:xfrm>
            <a:off x="4165600" y="3124200"/>
            <a:ext cx="49784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Çin’in dış politikada en önemli hedefleri şöyle sıralanabilir; Temkinli davranarak ABD ve Batı dünyasını ürkütmeden ekonomik ve askeri gelişimini tamamlamak, Hong Kong ve </a:t>
            </a:r>
            <a:r>
              <a:rPr lang="tr-TR" sz="2500" dirty="0" err="1" smtClean="0">
                <a:solidFill>
                  <a:schemeClr val="tx1"/>
                </a:solidFill>
              </a:rPr>
              <a:t>Macau’da</a:t>
            </a:r>
            <a:r>
              <a:rPr lang="tr-TR" sz="2500" dirty="0" smtClean="0">
                <a:solidFill>
                  <a:schemeClr val="tx1"/>
                </a:solidFill>
              </a:rPr>
              <a:t> başarıyla uyguladığı taktikle Tayvan’ı da bünyesine katmak, Hızla artan enerji ihtiyacını karşılamak için Orta Doğu’da söz sahibi olmak ve Afrika, Orta Asya ve Latin Amerika gibi yeni enerji pazarlarına girmek, Şanghay İşbirliği Örgütü, ASEAN ve APEC gibi uluslararası kurumlarla bölgede barış içerisinde kendi üstünlüğünü tesis edebilmek.</a:t>
            </a:r>
          </a:p>
          <a:p>
            <a:pPr marL="514350" indent="-514350" algn="just" fontAlgn="auto">
              <a:spcAft>
                <a:spcPts val="0"/>
              </a:spcAft>
              <a:buFontTx/>
              <a:buChar char="-"/>
              <a:defRPr/>
            </a:pPr>
            <a:r>
              <a:rPr lang="tr-TR" sz="2500" dirty="0" smtClean="0">
                <a:solidFill>
                  <a:schemeClr val="tx1"/>
                </a:solidFill>
              </a:rPr>
              <a:t>Çin’in en büyük çekinceleri ise Batılı ülkeler açısından büyük bir pazar olmasına karşın, başat güç pozisyonunu kaybetmek istemeyecek halihazırdaki süper güç ABD ile henüz tam anlamıyla güçlenmeden bir çatışma ortamı içerisine girmek ve otoriter siyasi modeli nedeniyle içerisinde karışıklık çıkarılmasıdır.</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Bu eksikliklerine rağmen Çin’in daha şimdiden dünya liderliği konusunda yavaş yavaş hamleler yapmaya başladığı görülmektedir. Geçtiğimiz yıl Çin’in en büyük petrol işletmesi Çin Ulusal Petrol İşletmeleri Irak’ta El </a:t>
            </a:r>
            <a:r>
              <a:rPr lang="tr-TR" sz="2500" dirty="0" err="1" smtClean="0">
                <a:solidFill>
                  <a:schemeClr val="tx1"/>
                </a:solidFill>
              </a:rPr>
              <a:t>Ahdab</a:t>
            </a:r>
            <a:r>
              <a:rPr lang="tr-TR" sz="2500" dirty="0" smtClean="0">
                <a:solidFill>
                  <a:schemeClr val="tx1"/>
                </a:solidFill>
              </a:rPr>
              <a:t> petrol alanında üretime başlamıştır. </a:t>
            </a:r>
          </a:p>
          <a:p>
            <a:pPr marL="514350" indent="-514350" algn="just" fontAlgn="auto">
              <a:spcAft>
                <a:spcPts val="0"/>
              </a:spcAft>
              <a:buFontTx/>
              <a:buChar char="-"/>
              <a:defRPr/>
            </a:pPr>
            <a:r>
              <a:rPr lang="tr-TR" sz="2500" dirty="0" smtClean="0">
                <a:solidFill>
                  <a:schemeClr val="tx1"/>
                </a:solidFill>
              </a:rPr>
              <a:t>Çin’in birkaç ay önce Birleşmiş Milletler Güvenlik Konseyi’nde Rusya ile beraber Suriye konusunda uluslararası bir müdahaleye kapıları kapatan “hayır” kararı da son dönemdeki atağının bir göstergesidir.</a:t>
            </a:r>
          </a:p>
          <a:p>
            <a:pPr marL="514350" indent="-514350" algn="just" fontAlgn="auto">
              <a:spcAft>
                <a:spcPts val="0"/>
              </a:spcAft>
              <a:buFontTx/>
              <a:buChar char="-"/>
              <a:defRPr/>
            </a:pPr>
            <a:r>
              <a:rPr lang="tr-TR" sz="2500" dirty="0" smtClean="0">
                <a:solidFill>
                  <a:schemeClr val="tx1"/>
                </a:solidFill>
              </a:rPr>
              <a:t>Çin yükselişiyle ilgili en büyük çekince ise Çin’in güçlendikçe kendi otoriter siyasal ve yarı devletçi ekonomik modelini dünyaya dayatabilecek olmasıdır. Çin’in ülkelerin iç işlerine karışmama yaklaşımı da insan hakları ihlalleri ve demokratik işleyiş açısından riskler barındırmaktadır.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r>
              <a:rPr lang="tr-TR" sz="2500" u="sng" dirty="0" smtClean="0">
                <a:solidFill>
                  <a:schemeClr val="tx1"/>
                </a:solidFill>
              </a:rPr>
              <a:t>Kuruluş Tarihi</a:t>
            </a:r>
            <a:r>
              <a:rPr lang="tr-TR" sz="2500" dirty="0" smtClean="0">
                <a:solidFill>
                  <a:schemeClr val="tx1"/>
                </a:solidFill>
              </a:rPr>
              <a:t>: 4 Temmuz 1776	</a:t>
            </a:r>
            <a:r>
              <a:rPr lang="tr-TR" sz="2500" u="sng" dirty="0" smtClean="0">
                <a:solidFill>
                  <a:schemeClr val="tx1"/>
                </a:solidFill>
              </a:rPr>
              <a:t>Başkent</a:t>
            </a:r>
            <a:r>
              <a:rPr lang="tr-TR" sz="2500" dirty="0" smtClean="0">
                <a:solidFill>
                  <a:schemeClr val="tx1"/>
                </a:solidFill>
              </a:rPr>
              <a:t>: Washington DC</a:t>
            </a:r>
          </a:p>
          <a:p>
            <a:pPr marL="514350" indent="-514350" algn="just" fontAlgn="auto">
              <a:spcAft>
                <a:spcPts val="0"/>
              </a:spcAft>
              <a:buFont typeface="Arial" pitchFamily="34" charset="0"/>
              <a:buNone/>
              <a:defRPr/>
            </a:pPr>
            <a:r>
              <a:rPr lang="tr-TR" sz="2500" u="sng" dirty="0" smtClean="0">
                <a:solidFill>
                  <a:schemeClr val="tx1"/>
                </a:solidFill>
              </a:rPr>
              <a:t>Resmi Dil</a:t>
            </a:r>
            <a:r>
              <a:rPr lang="tr-TR" sz="2500" dirty="0" smtClean="0">
                <a:solidFill>
                  <a:schemeClr val="tx1"/>
                </a:solidFill>
              </a:rPr>
              <a:t>: İngilizce			</a:t>
            </a:r>
            <a:r>
              <a:rPr lang="tr-TR" sz="2500" u="sng" dirty="0" smtClean="0">
                <a:solidFill>
                  <a:schemeClr val="tx1"/>
                </a:solidFill>
              </a:rPr>
              <a:t>Para birimi</a:t>
            </a:r>
            <a:r>
              <a:rPr lang="tr-TR" sz="2500" dirty="0" smtClean="0">
                <a:solidFill>
                  <a:schemeClr val="tx1"/>
                </a:solidFill>
              </a:rPr>
              <a:t>: Amerikan Doları</a:t>
            </a:r>
          </a:p>
          <a:p>
            <a:pPr marL="514350" indent="-514350" algn="just" fontAlgn="auto">
              <a:spcAft>
                <a:spcPts val="0"/>
              </a:spcAft>
              <a:buFont typeface="Arial" pitchFamily="34" charset="0"/>
              <a:buNone/>
              <a:defRPr/>
            </a:pPr>
            <a:r>
              <a:rPr lang="tr-TR" sz="2500" u="sng" dirty="0" smtClean="0">
                <a:solidFill>
                  <a:schemeClr val="tx1"/>
                </a:solidFill>
              </a:rPr>
              <a:t>Yönetim şekli</a:t>
            </a:r>
            <a:r>
              <a:rPr lang="tr-TR" sz="2500" dirty="0" smtClean="0">
                <a:solidFill>
                  <a:schemeClr val="tx1"/>
                </a:solidFill>
              </a:rPr>
              <a:t>: Federal Cumhuriyet (iki partili demokrasi)</a:t>
            </a:r>
          </a:p>
          <a:p>
            <a:pPr marL="514350" indent="-514350" algn="just" fontAlgn="auto">
              <a:spcAft>
                <a:spcPts val="0"/>
              </a:spcAft>
              <a:buFont typeface="Arial" pitchFamily="34" charset="0"/>
              <a:buNone/>
              <a:defRPr/>
            </a:pPr>
            <a:r>
              <a:rPr lang="tr-TR" sz="2500" u="sng" dirty="0" smtClean="0">
                <a:solidFill>
                  <a:schemeClr val="tx1"/>
                </a:solidFill>
              </a:rPr>
              <a:t>Yüzölçümü</a:t>
            </a:r>
            <a:r>
              <a:rPr lang="tr-TR" sz="2500" dirty="0" smtClean="0">
                <a:solidFill>
                  <a:schemeClr val="tx1"/>
                </a:solidFill>
              </a:rPr>
              <a:t>: 9.526.000 km² 		</a:t>
            </a:r>
            <a:r>
              <a:rPr lang="tr-TR" sz="2500" u="sng" dirty="0" smtClean="0">
                <a:solidFill>
                  <a:schemeClr val="tx1"/>
                </a:solidFill>
              </a:rPr>
              <a:t>GSYİH</a:t>
            </a:r>
            <a:r>
              <a:rPr lang="tr-TR" sz="2500" dirty="0" smtClean="0">
                <a:solidFill>
                  <a:schemeClr val="tx1"/>
                </a:solidFill>
              </a:rPr>
              <a:t>: 15.065 trilyon USD</a:t>
            </a:r>
            <a:endParaRPr lang="tr-TR" sz="2500" u="sng" dirty="0" smtClean="0">
              <a:solidFill>
                <a:schemeClr val="tx1"/>
              </a:solidFill>
            </a:endParaRPr>
          </a:p>
          <a:p>
            <a:pPr marL="514350" indent="-514350" algn="just" fontAlgn="auto">
              <a:spcAft>
                <a:spcPts val="0"/>
              </a:spcAft>
              <a:buFont typeface="Arial" pitchFamily="34" charset="0"/>
              <a:buNone/>
              <a:defRPr/>
            </a:pPr>
            <a:r>
              <a:rPr lang="tr-TR" sz="2500" u="sng" dirty="0" smtClean="0">
                <a:solidFill>
                  <a:schemeClr val="tx1"/>
                </a:solidFill>
              </a:rPr>
              <a:t>Nüfus</a:t>
            </a:r>
            <a:r>
              <a:rPr lang="tr-TR" sz="2500" dirty="0" smtClean="0">
                <a:solidFill>
                  <a:schemeClr val="tx1"/>
                </a:solidFill>
              </a:rPr>
              <a:t>: 313.370.000 (2012 tahmini)</a:t>
            </a: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pic>
        <p:nvPicPr>
          <p:cNvPr id="30723" name="5 Resim" descr="amerikan_bayragi.gif"/>
          <p:cNvPicPr>
            <a:picLocks noChangeAspect="1"/>
          </p:cNvPicPr>
          <p:nvPr/>
        </p:nvPicPr>
        <p:blipFill>
          <a:blip r:embed="rId2"/>
          <a:srcRect/>
          <a:stretch>
            <a:fillRect/>
          </a:stretch>
        </p:blipFill>
        <p:spPr bwMode="auto">
          <a:xfrm>
            <a:off x="0" y="1295400"/>
            <a:ext cx="4419600" cy="3124200"/>
          </a:xfrm>
          <a:prstGeom prst="rect">
            <a:avLst/>
          </a:prstGeom>
          <a:noFill/>
          <a:ln w="9525">
            <a:noFill/>
            <a:miter lim="800000"/>
            <a:headEnd/>
            <a:tailEnd/>
          </a:ln>
        </p:spPr>
      </p:pic>
      <p:pic>
        <p:nvPicPr>
          <p:cNvPr id="30724" name="9 Resim" descr="abd.gif"/>
          <p:cNvPicPr>
            <a:picLocks noChangeAspect="1"/>
          </p:cNvPicPr>
          <p:nvPr/>
        </p:nvPicPr>
        <p:blipFill>
          <a:blip r:embed="rId3"/>
          <a:srcRect/>
          <a:stretch>
            <a:fillRect/>
          </a:stretch>
        </p:blipFill>
        <p:spPr bwMode="auto">
          <a:xfrm>
            <a:off x="4419600" y="1295400"/>
            <a:ext cx="4724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algn="just" fontAlgn="auto">
              <a:spcAft>
                <a:spcPts val="0"/>
              </a:spcAft>
              <a:buFontTx/>
              <a:buChar char="-"/>
              <a:defRPr/>
            </a:pPr>
            <a:r>
              <a:rPr lang="tr-TR" sz="2500" dirty="0" smtClean="0">
                <a:solidFill>
                  <a:schemeClr val="tx1"/>
                </a:solidFill>
              </a:rPr>
              <a:t>Son dönemde strateji analizlerinde Çin’in ekonomik yükselişi kadar sık kullanılan bir diğer kavram da </a:t>
            </a:r>
            <a:r>
              <a:rPr lang="tr-TR" sz="2500" dirty="0" err="1" smtClean="0">
                <a:solidFill>
                  <a:schemeClr val="tx1"/>
                </a:solidFill>
              </a:rPr>
              <a:t>American</a:t>
            </a:r>
            <a:r>
              <a:rPr lang="tr-TR" sz="2500" dirty="0" smtClean="0">
                <a:solidFill>
                  <a:schemeClr val="tx1"/>
                </a:solidFill>
              </a:rPr>
              <a:t> </a:t>
            </a:r>
            <a:r>
              <a:rPr lang="tr-TR" sz="2500" dirty="0" err="1" smtClean="0">
                <a:solidFill>
                  <a:schemeClr val="tx1"/>
                </a:solidFill>
              </a:rPr>
              <a:t>Decline</a:t>
            </a:r>
            <a:r>
              <a:rPr lang="tr-TR" sz="2500" dirty="0" smtClean="0">
                <a:solidFill>
                  <a:schemeClr val="tx1"/>
                </a:solidFill>
              </a:rPr>
              <a:t> yani Amerikan Düşüşü’dür. 21. yüzyıl başlarında dünyanın tek süper gücü konumundaki ABD, 11 Eylül 2001 saldırıları sonrası izlenen hatalı politikaların da etkisiyle giderek dünya siyasetindeki başat konumunu kaybetmektedir. </a:t>
            </a:r>
          </a:p>
          <a:p>
            <a:pPr marL="514350" indent="-514350" algn="just" fontAlgn="auto">
              <a:spcAft>
                <a:spcPts val="0"/>
              </a:spcAft>
              <a:buFontTx/>
              <a:buChar char="-"/>
              <a:defRPr/>
            </a:pPr>
            <a:r>
              <a:rPr lang="tr-TR" sz="2500" dirty="0" smtClean="0">
                <a:solidFill>
                  <a:schemeClr val="tx1"/>
                </a:solidFill>
              </a:rPr>
              <a:t>Bu gidişatta temel etken; ABD’de 2000’li yılların başında iktidardaki yeni-muhafazakar (</a:t>
            </a:r>
            <a:r>
              <a:rPr lang="tr-TR" sz="2500" dirty="0" err="1" smtClean="0">
                <a:solidFill>
                  <a:schemeClr val="tx1"/>
                </a:solidFill>
              </a:rPr>
              <a:t>neo</a:t>
            </a:r>
            <a:r>
              <a:rPr lang="tr-TR" sz="2500" dirty="0" smtClean="0">
                <a:solidFill>
                  <a:schemeClr val="tx1"/>
                </a:solidFill>
              </a:rPr>
              <a:t>-</a:t>
            </a:r>
            <a:r>
              <a:rPr lang="tr-TR" sz="2500" dirty="0" err="1" smtClean="0">
                <a:solidFill>
                  <a:schemeClr val="tx1"/>
                </a:solidFill>
              </a:rPr>
              <a:t>con</a:t>
            </a:r>
            <a:r>
              <a:rPr lang="tr-TR" sz="2500" dirty="0" smtClean="0">
                <a:solidFill>
                  <a:schemeClr val="tx1"/>
                </a:solidFill>
              </a:rPr>
              <a:t>) çevrelerin yaklaşmakta olan ekonomik çok kutupluluğu görmeden, muazzam askeri üstünlüklerine dayalı olarak uluslararası hukuk ve müttefiklik ilişkilerini aşar ölçüde kendi çıkarlarına odaklanmasıydı. Bu durum ABD’nin dünya çapında prestij kaybına ve müttefiklerinde oluşan hayal kırıklıklarına yol açtı. (BM kararı olmadan Irak işgali, müttefik Türkiye’nin askerlerine yapılan çuval olayı vs.)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algn="just" fontAlgn="auto">
              <a:spcAft>
                <a:spcPts val="0"/>
              </a:spcAft>
              <a:buFontTx/>
              <a:buChar char="-"/>
              <a:defRPr/>
            </a:pPr>
            <a:r>
              <a:rPr lang="tr-TR" sz="2500" dirty="0" smtClean="0">
                <a:solidFill>
                  <a:schemeClr val="tx1"/>
                </a:solidFill>
              </a:rPr>
              <a:t>Öte yandan 11 Eylül saldırılarının şokuyla uygulamaya sokulan sert “terörizmle mücadele” önlemleri ABD’nin yumuşak güç açısından en önemli avantajı olan demokrasisini ve imajını gölgeledi. ABD ulusallaştıkça küresel gücü azaldı. </a:t>
            </a:r>
          </a:p>
          <a:p>
            <a:pPr marL="514350" indent="-514350" algn="just" fontAlgn="auto">
              <a:spcAft>
                <a:spcPts val="0"/>
              </a:spcAft>
              <a:buFontTx/>
              <a:buChar char="-"/>
              <a:defRPr/>
            </a:pPr>
            <a:r>
              <a:rPr lang="tr-TR" sz="2500" dirty="0" smtClean="0">
                <a:solidFill>
                  <a:schemeClr val="tx1"/>
                </a:solidFill>
              </a:rPr>
              <a:t>Irak’ta girişilen müdahale ABD’nin hiç istemediği şekilde İran’ın bu ülke ve bölge üzerindeki etkisini arttırdı, bir Şii hilalinin oluşmasına neden oldu. İşgal döneminde ABD ve İngiliz askerlerinin bazı eylemleri (cami bombalamak, Iraklı mahkumlara yapılan işkence ve cinsel taciz görüntüleri vs.) İslam dünyasında büyük tepkilere neden oldu. </a:t>
            </a:r>
          </a:p>
          <a:p>
            <a:pPr marL="514350" indent="-514350" algn="just" fontAlgn="auto">
              <a:spcAft>
                <a:spcPts val="0"/>
              </a:spcAft>
              <a:buFontTx/>
              <a:buChar char="-"/>
              <a:defRPr/>
            </a:pPr>
            <a:r>
              <a:rPr lang="tr-TR" sz="2500" dirty="0" smtClean="0">
                <a:solidFill>
                  <a:schemeClr val="tx1"/>
                </a:solidFill>
              </a:rPr>
              <a:t>Son olarak </a:t>
            </a:r>
            <a:r>
              <a:rPr lang="tr-TR" sz="2500" dirty="0" err="1" smtClean="0">
                <a:solidFill>
                  <a:schemeClr val="tx1"/>
                </a:solidFill>
              </a:rPr>
              <a:t>Wikileaks’in</a:t>
            </a:r>
            <a:r>
              <a:rPr lang="tr-TR" sz="2500" dirty="0" smtClean="0">
                <a:solidFill>
                  <a:schemeClr val="tx1"/>
                </a:solidFill>
              </a:rPr>
              <a:t> gizli Amerikan yazışmalarını açığa çıkarması ABD açısından çok büyük bir prestij ve güven kaybına neden oldu. ABD Arap Baharı sürecinde gösterdiği demokrasi yanlısı tutumla bu imajını düzeltmeyi bir nebze olsun başardı.</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3400" b="1" u="sng" dirty="0" smtClean="0">
                <a:solidFill>
                  <a:schemeClr val="tx1"/>
                </a:solidFill>
              </a:rPr>
              <a:t>SUNUM PLANI</a:t>
            </a:r>
          </a:p>
          <a:p>
            <a:pPr marL="514350" indent="-514350" algn="just" fontAlgn="auto">
              <a:spcAft>
                <a:spcPts val="0"/>
              </a:spcAft>
              <a:buFont typeface="Arial" pitchFamily="34" charset="0"/>
              <a:buNone/>
              <a:defRPr/>
            </a:pPr>
            <a:r>
              <a:rPr lang="tr-TR" sz="3400" dirty="0" smtClean="0">
                <a:solidFill>
                  <a:schemeClr val="tx1"/>
                </a:solidFill>
              </a:rPr>
              <a:t>1-) Dünya Tarihinin Ana Hatları ve Başat Güç Teorisi</a:t>
            </a:r>
          </a:p>
          <a:p>
            <a:pPr marL="514350" indent="-514350" algn="just" fontAlgn="auto">
              <a:spcAft>
                <a:spcPts val="0"/>
              </a:spcAft>
              <a:buFont typeface="Arial" pitchFamily="34" charset="0"/>
              <a:buNone/>
              <a:defRPr/>
            </a:pPr>
            <a:r>
              <a:rPr lang="tr-TR" sz="3400" dirty="0" smtClean="0">
                <a:solidFill>
                  <a:schemeClr val="tx1"/>
                </a:solidFill>
              </a:rPr>
              <a:t>2-) Çin Yükselişi</a:t>
            </a:r>
          </a:p>
          <a:p>
            <a:pPr marL="514350" indent="-514350" algn="just" fontAlgn="auto">
              <a:spcAft>
                <a:spcPts val="0"/>
              </a:spcAft>
              <a:buFont typeface="Arial" pitchFamily="34" charset="0"/>
              <a:buNone/>
              <a:defRPr/>
            </a:pPr>
            <a:r>
              <a:rPr lang="tr-TR" sz="3400" dirty="0" smtClean="0">
                <a:solidFill>
                  <a:schemeClr val="tx1"/>
                </a:solidFill>
              </a:rPr>
              <a:t>3-) Amerikan Düşüşü</a:t>
            </a:r>
          </a:p>
          <a:p>
            <a:pPr marL="514350" indent="-514350" algn="just" fontAlgn="auto">
              <a:spcAft>
                <a:spcPts val="0"/>
              </a:spcAft>
              <a:buFont typeface="Arial" pitchFamily="34" charset="0"/>
              <a:buNone/>
              <a:defRPr/>
            </a:pPr>
            <a:r>
              <a:rPr lang="tr-TR" sz="3400" dirty="0" smtClean="0">
                <a:solidFill>
                  <a:schemeClr val="tx1"/>
                </a:solidFill>
              </a:rPr>
              <a:t>4-) ABD vs. Çin</a:t>
            </a:r>
          </a:p>
          <a:p>
            <a:pPr marL="514350" indent="-514350" algn="just" fontAlgn="auto">
              <a:spcAft>
                <a:spcPts val="0"/>
              </a:spcAft>
              <a:buFont typeface="Arial" pitchFamily="34" charset="0"/>
              <a:buNone/>
              <a:defRPr/>
            </a:pPr>
            <a:r>
              <a:rPr lang="tr-TR" sz="3400" dirty="0" smtClean="0">
                <a:solidFill>
                  <a:schemeClr val="tx1"/>
                </a:solidFill>
              </a:rPr>
              <a:t>5-) Türkiye’nin Pozisyonu</a:t>
            </a:r>
          </a:p>
          <a:p>
            <a:pPr marL="514350" indent="-514350" algn="just" fontAlgn="auto">
              <a:spcAft>
                <a:spcPts val="0"/>
              </a:spcAft>
              <a:buFont typeface="Arial" pitchFamily="34" charset="0"/>
              <a:buNone/>
              <a:defRPr/>
            </a:pPr>
            <a:r>
              <a:rPr lang="tr-TR" sz="3400" dirty="0" smtClean="0">
                <a:solidFill>
                  <a:schemeClr val="tx1"/>
                </a:solidFill>
              </a:rPr>
              <a:t>6-) Sonuç</a:t>
            </a:r>
          </a:p>
          <a:p>
            <a:pPr marL="514350" indent="-514350" algn="just" fontAlgn="auto">
              <a:spcAft>
                <a:spcPts val="0"/>
              </a:spcAft>
              <a:buFont typeface="Arial" pitchFamily="34" charset="0"/>
              <a:buNone/>
              <a:defRPr/>
            </a:pPr>
            <a:r>
              <a:rPr lang="tr-TR" sz="3400" dirty="0" smtClean="0">
                <a:solidFill>
                  <a:schemeClr val="tx1"/>
                </a:solidFill>
              </a:rPr>
              <a:t>Kaynakça</a:t>
            </a: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algn="r" fontAlgn="auto">
              <a:spcAft>
                <a:spcPts val="0"/>
              </a:spcAft>
              <a:buFont typeface="Arial" pitchFamily="34" charset="0"/>
              <a:buAutoNum type="arabicPeriod" startAt="3"/>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algn="just" fontAlgn="auto">
              <a:spcAft>
                <a:spcPts val="0"/>
              </a:spcAft>
              <a:buFontTx/>
              <a:buChar char="-"/>
              <a:defRPr/>
            </a:pPr>
            <a:r>
              <a:rPr lang="tr-TR" sz="2500" dirty="0" smtClean="0">
                <a:solidFill>
                  <a:schemeClr val="tx1"/>
                </a:solidFill>
              </a:rPr>
              <a:t>Hepsinden önemlisi Amerikan liderliğinin en önemli ayağı olan askeri gücün aşırılığı (tüm dünyaya yayılmış olan 800’ün üzerinde üs - ABD’nin savunma harcamaları kendisinden sonra gelen en büyük 20 ülkenin toplam savunma harcamalarından daha büyüktür) dünya liderliği konusunda ABD’nin diğer bir önemli ayağı olan ekonomik gücünün azalmasına ve Amerika’nın büyük cari açık oranlarına ulaşmasına neden oldu. Büyük askeri güç ekonomik sorunlara sebep oldu, şimdi bu ekonomik sorunlar da askeri gücün azalmasına neden olabilir. </a:t>
            </a:r>
          </a:p>
          <a:p>
            <a:pPr marL="514350" indent="-514350" algn="just" fontAlgn="auto">
              <a:spcAft>
                <a:spcPts val="0"/>
              </a:spcAft>
              <a:buFontTx/>
              <a:buChar char="-"/>
              <a:defRPr/>
            </a:pPr>
            <a:r>
              <a:rPr lang="tr-TR" sz="2500" dirty="0" smtClean="0">
                <a:solidFill>
                  <a:schemeClr val="tx1"/>
                </a:solidFill>
              </a:rPr>
              <a:t>Özellikle finans sektöründe etkileri hissedilen 2009 ekonomik krizi de ABD açısından önemli bir darbe oldu. 2009 ekonomik krizi sonrası devletin bankalara yaptığı ekonomik yardımlar </a:t>
            </a:r>
            <a:r>
              <a:rPr lang="tr-TR" sz="2500" dirty="0" err="1" smtClean="0">
                <a:solidFill>
                  <a:schemeClr val="tx1"/>
                </a:solidFill>
              </a:rPr>
              <a:t>neo</a:t>
            </a:r>
            <a:r>
              <a:rPr lang="tr-TR" sz="2500" dirty="0" smtClean="0">
                <a:solidFill>
                  <a:schemeClr val="tx1"/>
                </a:solidFill>
              </a:rPr>
              <a:t>-liberal modelin ciddi biçimde sorgulanmasına neden oldu. ABD ve Batı dünyasının ekonomik modeli irtifa kaybetti.</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algn="just" fontAlgn="auto">
              <a:spcAft>
                <a:spcPts val="0"/>
              </a:spcAft>
              <a:buFontTx/>
              <a:buChar char="-"/>
              <a:defRPr/>
            </a:pPr>
            <a:r>
              <a:rPr lang="tr-TR" sz="2500" dirty="0" err="1" smtClean="0">
                <a:solidFill>
                  <a:schemeClr val="tx1"/>
                </a:solidFill>
              </a:rPr>
              <a:t>Jacques</a:t>
            </a:r>
            <a:r>
              <a:rPr lang="tr-TR" sz="2500" dirty="0" smtClean="0">
                <a:solidFill>
                  <a:schemeClr val="tx1"/>
                </a:solidFill>
              </a:rPr>
              <a:t> Martin </a:t>
            </a:r>
            <a:r>
              <a:rPr lang="tr-TR" sz="2500" i="1" dirty="0" smtClean="0">
                <a:solidFill>
                  <a:schemeClr val="tx1"/>
                </a:solidFill>
              </a:rPr>
              <a:t>Çin Dünyayı Yönetince </a:t>
            </a:r>
            <a:r>
              <a:rPr lang="tr-TR" sz="2500" dirty="0" smtClean="0">
                <a:solidFill>
                  <a:schemeClr val="tx1"/>
                </a:solidFill>
              </a:rPr>
              <a:t>adlı kitabında küreselleşme hadisesinin de ABD açısından başlarda olumlu seyrediyor olmasına karşın, artan yerel/kültürel etkiler nedeniyle uzun vadede Amerikan modelinin zayıflamasına yol açacağını iddia etmektedir. Önceden Batı ve ABD ile özdeşleştirilen modernlik, lüks yaşam, kapitalizm, gökdelenler bugün tüm dünyaya yayılmaktadır.  </a:t>
            </a:r>
          </a:p>
          <a:p>
            <a:pPr marL="514350" indent="-514350" algn="just" fontAlgn="auto">
              <a:spcAft>
                <a:spcPts val="0"/>
              </a:spcAft>
              <a:buFontTx/>
              <a:buChar char="-"/>
              <a:defRPr/>
            </a:pPr>
            <a:r>
              <a:rPr lang="tr-TR" sz="2500" dirty="0" smtClean="0">
                <a:solidFill>
                  <a:schemeClr val="tx1"/>
                </a:solidFill>
              </a:rPr>
              <a:t>Bunların sonucunda birçok gözlemciye göre dünyanın gidişatı farklı coğrafyalarda güçlenen ekonomilere (Çin, Türkiye, Brezilya, Hindistan, Rusya – T-BRIC) paralel olarak giderek artan ölçüde çok kutupluluk düzenini getirecek ve bu da ABD’nin süper güç konumunu zayıflatırken, Çin’in yükselen güç konumunu pekiştirecektir.  Ancak ABD’nin de liderliğini korumak adına elinde hala ciddi kozları bulunmaktadır.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3-) AMERİKAN DÜŞÜŞÜ</a:t>
            </a: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dirty="0" smtClean="0">
              <a:solidFill>
                <a:schemeClr val="tx1"/>
              </a:solidFill>
            </a:endParaRPr>
          </a:p>
          <a:p>
            <a:pPr marL="514350" indent="-514350" fontAlgn="auto">
              <a:spcAft>
                <a:spcPts val="0"/>
              </a:spcAft>
              <a:buFont typeface="Arial" pitchFamily="34" charset="0"/>
              <a:buNone/>
              <a:defRPr/>
            </a:pPr>
            <a:r>
              <a:rPr lang="tr-TR" sz="2500" dirty="0" smtClean="0">
                <a:solidFill>
                  <a:schemeClr val="tx1"/>
                </a:solidFill>
              </a:rPr>
              <a:t>ABD-Çin rekabeti anlatılırken sıklıkla kullanılan bir illüstrasyon;</a:t>
            </a:r>
          </a:p>
          <a:p>
            <a:pPr marL="514350" indent="-514350" fontAlgn="auto">
              <a:spcAft>
                <a:spcPts val="0"/>
              </a:spcAft>
              <a:buFont typeface="Arial" pitchFamily="34" charset="0"/>
              <a:buNone/>
              <a:defRPr/>
            </a:pPr>
            <a:r>
              <a:rPr lang="tr-TR" sz="2500" i="1" dirty="0" smtClean="0">
                <a:solidFill>
                  <a:schemeClr val="tx1"/>
                </a:solidFill>
              </a:rPr>
              <a:t>Amerikan Kartalı Ejderha’ya karşı.</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pic>
        <p:nvPicPr>
          <p:cNvPr id="35843" name="3 Resim" descr="images.jpg"/>
          <p:cNvPicPr>
            <a:picLocks noChangeAspect="1"/>
          </p:cNvPicPr>
          <p:nvPr/>
        </p:nvPicPr>
        <p:blipFill>
          <a:blip r:embed="rId2"/>
          <a:srcRect/>
          <a:stretch>
            <a:fillRect/>
          </a:stretch>
        </p:blipFill>
        <p:spPr bwMode="auto">
          <a:xfrm>
            <a:off x="1447800" y="1371600"/>
            <a:ext cx="6248400" cy="388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algn="just" fontAlgn="auto">
              <a:spcAft>
                <a:spcPts val="0"/>
              </a:spcAft>
              <a:buFontTx/>
              <a:buChar char="-"/>
              <a:defRPr/>
            </a:pPr>
            <a:r>
              <a:rPr lang="tr-TR" sz="2500" dirty="0" smtClean="0">
                <a:solidFill>
                  <a:schemeClr val="tx1"/>
                </a:solidFill>
              </a:rPr>
              <a:t>1972’deki detant sürecinde Mao-</a:t>
            </a:r>
            <a:r>
              <a:rPr lang="tr-TR" sz="2500" dirty="0" err="1" smtClean="0">
                <a:solidFill>
                  <a:schemeClr val="tx1"/>
                </a:solidFill>
              </a:rPr>
              <a:t>Nixon</a:t>
            </a:r>
            <a:r>
              <a:rPr lang="tr-TR" sz="2500" dirty="0" smtClean="0">
                <a:solidFill>
                  <a:schemeClr val="tx1"/>
                </a:solidFill>
              </a:rPr>
              <a:t> </a:t>
            </a:r>
            <a:r>
              <a:rPr lang="tr-TR" sz="2500" dirty="0">
                <a:solidFill>
                  <a:schemeClr val="tx1"/>
                </a:solidFill>
              </a:rPr>
              <a:t>karşılaşmasından ve </a:t>
            </a:r>
            <a:r>
              <a:rPr lang="tr-TR" sz="2500" dirty="0" smtClean="0">
                <a:solidFill>
                  <a:schemeClr val="tx1"/>
                </a:solidFill>
              </a:rPr>
              <a:t>1979’da kapsamlı diplomatik ilişkiler kurulmasından </a:t>
            </a:r>
            <a:r>
              <a:rPr lang="tr-TR" sz="2500" dirty="0">
                <a:solidFill>
                  <a:schemeClr val="tx1"/>
                </a:solidFill>
              </a:rPr>
              <a:t>bu yana </a:t>
            </a:r>
            <a:r>
              <a:rPr lang="tr-TR" sz="2500" dirty="0" smtClean="0">
                <a:solidFill>
                  <a:schemeClr val="tx1"/>
                </a:solidFill>
              </a:rPr>
              <a:t>ABD-Çin ilişkileri </a:t>
            </a:r>
            <a:r>
              <a:rPr lang="tr-TR" sz="2500" dirty="0">
                <a:solidFill>
                  <a:schemeClr val="tx1"/>
                </a:solidFill>
              </a:rPr>
              <a:t>sürekli ve </a:t>
            </a:r>
            <a:r>
              <a:rPr lang="tr-TR" sz="2500" dirty="0" smtClean="0">
                <a:solidFill>
                  <a:schemeClr val="tx1"/>
                </a:solidFill>
              </a:rPr>
              <a:t>istikrarlı biçimde yürümüştür</a:t>
            </a:r>
            <a:r>
              <a:rPr lang="tr-TR" sz="2500" dirty="0">
                <a:solidFill>
                  <a:schemeClr val="tx1"/>
                </a:solidFill>
              </a:rPr>
              <a:t>. </a:t>
            </a:r>
            <a:r>
              <a:rPr lang="tr-TR" sz="2500" dirty="0" err="1">
                <a:solidFill>
                  <a:schemeClr val="tx1"/>
                </a:solidFill>
              </a:rPr>
              <a:t>Deng’in</a:t>
            </a:r>
            <a:r>
              <a:rPr lang="tr-TR" sz="2500" dirty="0">
                <a:solidFill>
                  <a:schemeClr val="tx1"/>
                </a:solidFill>
              </a:rPr>
              <a:t> dış dünya ile sorunsuz ve barışçı bir ortam yaratıp, </a:t>
            </a:r>
            <a:r>
              <a:rPr lang="tr-TR" sz="2500" dirty="0" smtClean="0">
                <a:solidFill>
                  <a:schemeClr val="tx1"/>
                </a:solidFill>
              </a:rPr>
              <a:t>bu sayede </a:t>
            </a:r>
            <a:r>
              <a:rPr lang="tr-TR" sz="2500" dirty="0">
                <a:solidFill>
                  <a:schemeClr val="tx1"/>
                </a:solidFill>
              </a:rPr>
              <a:t>“çabaları ve kaynakları ekonomik kalkınma üzerinde </a:t>
            </a:r>
            <a:r>
              <a:rPr lang="tr-TR" sz="2500" dirty="0" smtClean="0">
                <a:solidFill>
                  <a:schemeClr val="tx1"/>
                </a:solidFill>
              </a:rPr>
              <a:t>yoğunlaştırma stratejisi</a:t>
            </a:r>
            <a:r>
              <a:rPr lang="tr-TR" sz="2500" dirty="0">
                <a:solidFill>
                  <a:schemeClr val="tx1"/>
                </a:solidFill>
              </a:rPr>
              <a:t>” çerçevesinde Çin’in dış politikasında Amerika en baş </a:t>
            </a:r>
            <a:r>
              <a:rPr lang="tr-TR" sz="2500" dirty="0" smtClean="0">
                <a:solidFill>
                  <a:schemeClr val="tx1"/>
                </a:solidFill>
              </a:rPr>
              <a:t>köşeyi kaplamaktadır.</a:t>
            </a:r>
          </a:p>
          <a:p>
            <a:pPr algn="just" fontAlgn="auto">
              <a:spcAft>
                <a:spcPts val="0"/>
              </a:spcAft>
              <a:buFontTx/>
              <a:buChar char="-"/>
              <a:defRPr/>
            </a:pPr>
            <a:r>
              <a:rPr lang="tr-TR" sz="2500" dirty="0">
                <a:solidFill>
                  <a:schemeClr val="tx1"/>
                </a:solidFill>
              </a:rPr>
              <a:t> </a:t>
            </a:r>
            <a:r>
              <a:rPr lang="tr-TR" sz="2500" dirty="0" smtClean="0">
                <a:solidFill>
                  <a:schemeClr val="tx1"/>
                </a:solidFill>
              </a:rPr>
              <a:t>Bugün askeri, siyasi, ekonomik, teknolojik</a:t>
            </a:r>
            <a:r>
              <a:rPr lang="tr-TR" sz="2500" dirty="0">
                <a:solidFill>
                  <a:schemeClr val="tx1"/>
                </a:solidFill>
              </a:rPr>
              <a:t> </a:t>
            </a:r>
            <a:r>
              <a:rPr lang="tr-TR" sz="2500" dirty="0" smtClean="0">
                <a:solidFill>
                  <a:schemeClr val="tx1"/>
                </a:solidFill>
              </a:rPr>
              <a:t>ve kültürel alanlarda başat güç olmak için mücadele eden bu iki ülkenin ilişkisi ekonomik bağlantıların yoğunluğu nedeniyle kimilerine </a:t>
            </a:r>
          </a:p>
          <a:p>
            <a:pPr algn="just" fontAlgn="auto">
              <a:spcAft>
                <a:spcPts val="0"/>
              </a:spcAft>
              <a:buFont typeface="Arial" pitchFamily="34" charset="0"/>
              <a:buNone/>
              <a:defRPr/>
            </a:pPr>
            <a:r>
              <a:rPr lang="tr-TR" sz="2500" dirty="0">
                <a:solidFill>
                  <a:schemeClr val="tx1"/>
                </a:solidFill>
              </a:rPr>
              <a:t>g</a:t>
            </a:r>
            <a:r>
              <a:rPr lang="tr-TR" sz="2500" dirty="0" smtClean="0">
                <a:solidFill>
                  <a:schemeClr val="tx1"/>
                </a:solidFill>
              </a:rPr>
              <a:t>öre </a:t>
            </a:r>
            <a:r>
              <a:rPr lang="tr-TR" sz="2500" dirty="0" err="1" smtClean="0">
                <a:solidFill>
                  <a:schemeClr val="tx1"/>
                </a:solidFill>
              </a:rPr>
              <a:t>simbiyoz</a:t>
            </a:r>
            <a:r>
              <a:rPr lang="tr-TR" sz="2500" dirty="0" smtClean="0">
                <a:solidFill>
                  <a:schemeClr val="tx1"/>
                </a:solidFill>
              </a:rPr>
              <a:t> (</a:t>
            </a:r>
            <a:r>
              <a:rPr lang="tr-TR" sz="2500" dirty="0" err="1" smtClean="0">
                <a:solidFill>
                  <a:schemeClr val="tx1"/>
                </a:solidFill>
              </a:rPr>
              <a:t>symbiosis</a:t>
            </a:r>
            <a:r>
              <a:rPr lang="tr-TR" sz="2500" dirty="0" smtClean="0">
                <a:solidFill>
                  <a:schemeClr val="tx1"/>
                </a:solidFill>
              </a:rPr>
              <a:t>) ya da </a:t>
            </a:r>
            <a:r>
              <a:rPr lang="tr-TR" sz="2500" dirty="0" err="1" smtClean="0">
                <a:solidFill>
                  <a:schemeClr val="tx1"/>
                </a:solidFill>
              </a:rPr>
              <a:t>mutualizm</a:t>
            </a:r>
            <a:r>
              <a:rPr lang="tr-TR" sz="2500" dirty="0" smtClean="0">
                <a:solidFill>
                  <a:schemeClr val="tx1"/>
                </a:solidFill>
              </a:rPr>
              <a:t> </a:t>
            </a:r>
          </a:p>
          <a:p>
            <a:pPr algn="just" fontAlgn="auto">
              <a:spcAft>
                <a:spcPts val="0"/>
              </a:spcAft>
              <a:buFont typeface="Arial" pitchFamily="34" charset="0"/>
              <a:buNone/>
              <a:defRPr/>
            </a:pPr>
            <a:r>
              <a:rPr lang="tr-TR" sz="2500" dirty="0" smtClean="0">
                <a:solidFill>
                  <a:schemeClr val="tx1"/>
                </a:solidFill>
              </a:rPr>
              <a:t>(</a:t>
            </a:r>
            <a:r>
              <a:rPr lang="tr-TR" sz="2500" dirty="0" err="1" smtClean="0">
                <a:solidFill>
                  <a:schemeClr val="tx1"/>
                </a:solidFill>
              </a:rPr>
              <a:t>mutualism</a:t>
            </a:r>
            <a:r>
              <a:rPr lang="tr-TR" sz="2500" dirty="0" smtClean="0">
                <a:solidFill>
                  <a:schemeClr val="tx1"/>
                </a:solidFill>
              </a:rPr>
              <a:t>) yani karşılıklı çıkarlara dayalı </a:t>
            </a:r>
          </a:p>
          <a:p>
            <a:pPr algn="just" fontAlgn="auto">
              <a:spcAft>
                <a:spcPts val="0"/>
              </a:spcAft>
              <a:buFont typeface="Arial" pitchFamily="34" charset="0"/>
              <a:buNone/>
              <a:defRPr/>
            </a:pPr>
            <a:r>
              <a:rPr lang="tr-TR" sz="2500" dirty="0" smtClean="0">
                <a:solidFill>
                  <a:schemeClr val="tx1"/>
                </a:solidFill>
              </a:rPr>
              <a:t>ortak bir yaşam modeline uymaktadır.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pic>
        <p:nvPicPr>
          <p:cNvPr id="36867" name="3 Resim" descr="mutualism_relationships.jpg"/>
          <p:cNvPicPr>
            <a:picLocks noChangeAspect="1"/>
          </p:cNvPicPr>
          <p:nvPr/>
        </p:nvPicPr>
        <p:blipFill>
          <a:blip r:embed="rId2"/>
          <a:srcRect/>
          <a:stretch>
            <a:fillRect/>
          </a:stretch>
        </p:blipFill>
        <p:spPr bwMode="auto">
          <a:xfrm>
            <a:off x="5867400" y="4826000"/>
            <a:ext cx="3276600" cy="203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Tx/>
              <a:buChar char="-"/>
              <a:defRPr/>
            </a:pPr>
            <a:r>
              <a:rPr lang="tr-TR" sz="2500" dirty="0" smtClean="0">
                <a:solidFill>
                  <a:schemeClr val="tx1"/>
                </a:solidFill>
              </a:rPr>
              <a:t>Ancak özellikle iktisadi açıdan şu an için geçerli gözüken </a:t>
            </a:r>
            <a:r>
              <a:rPr lang="tr-TR" sz="2500" dirty="0" err="1" smtClean="0">
                <a:solidFill>
                  <a:schemeClr val="tx1"/>
                </a:solidFill>
              </a:rPr>
              <a:t>simbiyoz</a:t>
            </a:r>
            <a:r>
              <a:rPr lang="tr-TR" sz="2500" dirty="0" smtClean="0">
                <a:solidFill>
                  <a:schemeClr val="tx1"/>
                </a:solidFill>
              </a:rPr>
              <a:t> modeli orta vadede diğer alanlardaki rekabet nedeniyle kolaylıkla çatışmacı bir ilişkiye dönüşme riskini taşımaktadır.</a:t>
            </a:r>
          </a:p>
          <a:p>
            <a:pPr marL="514350" indent="-514350" algn="just" fontAlgn="auto">
              <a:spcAft>
                <a:spcPts val="0"/>
              </a:spcAft>
              <a:buFontTx/>
              <a:buChar char="-"/>
              <a:defRPr/>
            </a:pPr>
            <a:r>
              <a:rPr lang="tr-TR" sz="2500" dirty="0" smtClean="0">
                <a:solidFill>
                  <a:schemeClr val="tx1"/>
                </a:solidFill>
              </a:rPr>
              <a:t>ABD-Çin rekabetini 5 ana başlık altında inceleyebiliriz; Askeri rekabet, Siyasi rekabet, Ekonomik rekabet, Teknolojik rekabet ve Kültürel rekabet.</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- 2012 yılı başında Amerikan Başkanı </a:t>
            </a:r>
            <a:r>
              <a:rPr lang="tr-TR" sz="2500" dirty="0" err="1" smtClean="0">
                <a:solidFill>
                  <a:schemeClr val="tx1"/>
                </a:solidFill>
              </a:rPr>
              <a:t>Barrack</a:t>
            </a:r>
            <a:r>
              <a:rPr lang="tr-TR" sz="2500" dirty="0">
                <a:solidFill>
                  <a:schemeClr val="tx1"/>
                </a:solidFill>
              </a:rPr>
              <a:t> </a:t>
            </a:r>
            <a:r>
              <a:rPr lang="tr-TR" sz="2500" dirty="0" err="1" smtClean="0">
                <a:solidFill>
                  <a:schemeClr val="tx1"/>
                </a:solidFill>
              </a:rPr>
              <a:t>Obama’nın</a:t>
            </a:r>
            <a:r>
              <a:rPr lang="tr-TR" sz="2500" dirty="0">
                <a:solidFill>
                  <a:schemeClr val="tx1"/>
                </a:solidFill>
              </a:rPr>
              <a:t> </a:t>
            </a:r>
            <a:r>
              <a:rPr lang="tr-TR" sz="2500" dirty="0" smtClean="0">
                <a:solidFill>
                  <a:schemeClr val="tx1"/>
                </a:solidFill>
              </a:rPr>
              <a:t>Pentagon’da yanına kuvvet komutanlarını ve Savunma Bakanı’nı alarak açıkladığı ABD’nin yeni savunma stratejisinde (“ABD’nin Küresel Liderliğini Korumak İçin 21. Yüzyılın Savunma Öncelikleri” başlıklı rapora bakılabilir - </a:t>
            </a:r>
            <a:r>
              <a:rPr lang="tr-TR" sz="2500" dirty="0" smtClean="0">
                <a:solidFill>
                  <a:schemeClr val="tx1"/>
                </a:solidFill>
                <a:hlinkClick r:id="rId2"/>
              </a:rPr>
              <a:t>http://graphics8.</a:t>
            </a:r>
            <a:r>
              <a:rPr lang="tr-TR" sz="2500" dirty="0" err="1" smtClean="0">
                <a:solidFill>
                  <a:schemeClr val="tx1"/>
                </a:solidFill>
                <a:hlinkClick r:id="rId2"/>
              </a:rPr>
              <a:t>nytimes</a:t>
            </a:r>
            <a:r>
              <a:rPr lang="tr-TR" sz="2500" dirty="0" smtClean="0">
                <a:solidFill>
                  <a:schemeClr val="tx1"/>
                </a:solidFill>
                <a:hlinkClick r:id="rId2"/>
              </a:rPr>
              <a:t>.com/</a:t>
            </a:r>
            <a:r>
              <a:rPr lang="tr-TR" sz="2500" dirty="0" err="1" smtClean="0">
                <a:solidFill>
                  <a:schemeClr val="tx1"/>
                </a:solidFill>
                <a:hlinkClick r:id="rId2"/>
              </a:rPr>
              <a:t>packages</a:t>
            </a:r>
            <a:r>
              <a:rPr lang="tr-TR" sz="2500" dirty="0" smtClean="0">
                <a:solidFill>
                  <a:schemeClr val="tx1"/>
                </a:solidFill>
                <a:hlinkClick r:id="rId2"/>
              </a:rPr>
              <a:t>/</a:t>
            </a:r>
            <a:r>
              <a:rPr lang="tr-TR" sz="2500" dirty="0" err="1" smtClean="0">
                <a:solidFill>
                  <a:schemeClr val="tx1"/>
                </a:solidFill>
                <a:hlinkClick r:id="rId2"/>
              </a:rPr>
              <a:t>pdf</a:t>
            </a:r>
            <a:r>
              <a:rPr lang="tr-TR" sz="2500" dirty="0" smtClean="0">
                <a:solidFill>
                  <a:schemeClr val="tx1"/>
                </a:solidFill>
                <a:hlinkClick r:id="rId2"/>
              </a:rPr>
              <a:t>/us/20120106-PENTAGON.PDF</a:t>
            </a:r>
            <a:r>
              <a:rPr lang="tr-TR" sz="2500" dirty="0" smtClean="0">
                <a:solidFill>
                  <a:schemeClr val="tx1"/>
                </a:solidFill>
              </a:rPr>
              <a:t>) Çin’e atfedilen önem açıkça görülmektedir.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“Ulusumuz bir geçiş anındadır” (momentinde) saptamasıyla başlayan raporda Irak Savaşı’nın başarıyla tamamlandığı, Afganistan’da El Kaide’nin büyük ölçüde yok edilerek durumun iyileştirildiği ve Bin Ladin’in öldürüldüğü vurgulanarak geçmiş dönemdeki hedeflerin büyük ölçüde gerçekleştirildiği anlatılıyor.</a:t>
            </a:r>
          </a:p>
          <a:p>
            <a:pPr marL="514350" indent="-514350" algn="just" fontAlgn="auto">
              <a:spcAft>
                <a:spcPts val="0"/>
              </a:spcAft>
              <a:buFont typeface="Arial" pitchFamily="34" charset="0"/>
              <a:buNone/>
              <a:defRPr/>
            </a:pPr>
            <a:r>
              <a:rPr lang="tr-TR" sz="2500" dirty="0" smtClean="0">
                <a:solidFill>
                  <a:schemeClr val="tx1"/>
                </a:solidFill>
              </a:rPr>
              <a:t>- 	Raporun en dikkat çekici özelliği; ilk bölümünde ABD-Çin rekabetine ışık tutar şekilde ABD’nin stratejik güvenlik değerlendirmesinde Orta Doğu’nun ikinci sıraya düşmesi ve Asya-Pasifik’in ilk sıraya çıkması. Avrupa ve Latin Amerika’nın bu aşamada sözü edilmiyor lakin Avrupa, küresel güvenliğin sağlanması açısından ABD’nin en kararlı, öncelikli ortaklarının evi olarak saptanarak yine de bir “Batı ve geri kalanlar” resmi oluşturuluyor.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Rapor bu aşamada, Asya Pasifik bölgesinde yükselirken dengeleri değiştirmeye başlayan Çin’e karşı Hindistan ve Japonya’yı dengeleyici unsurlar olarak saptıyor. Raporda Ortadoğu söz konusu olduğunda, “Arap uyanışı” olarak nitelenen gelişmeler ve İran’ın nükleer silahlar edinme olasılığının en önemli güvenlik sorunları olarak öne çıktığı görülüyor. Bu bölgede güvenlik, ABD’nin doğrudan müdahalesinden çok Körfez ülkelerine ve diğer ülkelerle işbirliğine dayandırılıyor.</a:t>
            </a:r>
          </a:p>
          <a:p>
            <a:pPr marL="514350" indent="-514350" algn="just" fontAlgn="auto">
              <a:spcAft>
                <a:spcPts val="0"/>
              </a:spcAft>
              <a:buFont typeface="Arial" pitchFamily="34" charset="0"/>
              <a:buNone/>
              <a:defRPr/>
            </a:pPr>
            <a:r>
              <a:rPr lang="tr-TR" sz="2500" dirty="0" smtClean="0">
                <a:solidFill>
                  <a:schemeClr val="tx1"/>
                </a:solidFill>
              </a:rPr>
              <a:t>- 	Raporun ikinci bölümünde ABD Silahlı Kuvvetleri’nin yeni ilkeleri açıklanarak; ABD’nin aynı anda iki büyük savaşı birden sürdürme kapasitesine sahip olma ilkesinden bir büyük savaş, bir de yerel çatışmayı sürdürme kapasitesine sahip olma hedefine geçtiği vurgulanıyor. Bu yeniden düzenlemede, her alanda hız ve bilişim öne çıkıyor; teknolojik üstünlüğe vurgu yapılıyor.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Raporun ruhu incelendiğinde; ABD’nin savunma bütçesindeki kısıntıların da zorunlu bir sonucu olarak yeni dönemde Afganistan ve Irak gibi büyük cephe savaşlarından ziyade belli bölgelere özel operasyonlar düzenleyebilecek özel kuvvetlere ağırlık vereceği anlaşılıyor. Bu bağlamda, bölgeleri erişime kapatabilecek ülkeler olarak İran ve Çin’in isimleri ilk kez ve birlikte anılıyor.</a:t>
            </a:r>
          </a:p>
          <a:p>
            <a:pPr marL="514350" indent="-514350" algn="just" fontAlgn="auto">
              <a:spcAft>
                <a:spcPts val="0"/>
              </a:spcAft>
              <a:buFont typeface="Arial" pitchFamily="34" charset="0"/>
              <a:buNone/>
              <a:defRPr/>
            </a:pPr>
            <a:r>
              <a:rPr lang="tr-TR" sz="2500" dirty="0" smtClean="0">
                <a:solidFill>
                  <a:schemeClr val="tx1"/>
                </a:solidFill>
              </a:rPr>
              <a:t>- 	Raporda siber alem ve dijital ağlar da ilk kez ciddi olarak birer mücadele olanı olarak ifade ediliyor, siber güvenlik konusunda gerekli hazırlıkların yapılması isteniyor. Raporun son bölümünde ise ABD ordusunun iç örgütlenmesi, güçlerin dağılımıyla ilgili sorunlar ele alınıyor; “ordunun yapısının” korunmasıyla “harekete geçme hızı” arasındaki ilişkiyi, mali kaynaklardaki daralmanın getirdiği koşullarda dengelemenin ilkeleri ortaya konuyor</a:t>
            </a:r>
            <a:r>
              <a:rPr lang="tr-TR" sz="2800" dirty="0" smtClean="0"/>
              <a:t>.</a:t>
            </a:r>
            <a:br>
              <a:rPr lang="tr-TR" sz="2800" dirty="0" smtClean="0"/>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Rapordan da anlaşılacağı üzere ABD 21. yüzyıl başlarında savunma konseptini Çin merkezli yeni bir paradigmaya oturtuyor. 2002 yılında ilan edilen savunma stratejisinden farklı olarak, başat güç konumunun zayıflamasına ilaç olarak yeni büyük askeri müdahaleler yerine, ABD’nin kendisine rakip olabilecek ülkeleri zayıflatmaya yönelik realpolitik’e dayalı bir güçler dengesi politikası uygulaması öneriliyor. </a:t>
            </a:r>
          </a:p>
          <a:p>
            <a:pPr marL="514350" indent="-514350" algn="just" fontAlgn="auto">
              <a:spcAft>
                <a:spcPts val="0"/>
              </a:spcAft>
              <a:buFont typeface="Arial" pitchFamily="34" charset="0"/>
              <a:buNone/>
              <a:defRPr/>
            </a:pPr>
            <a:r>
              <a:rPr lang="tr-TR" sz="2500" dirty="0" smtClean="0">
                <a:solidFill>
                  <a:schemeClr val="tx1"/>
                </a:solidFill>
              </a:rPr>
              <a:t>- 	Ergin Yıldızoğlu’na göre “rakiplerin, bölgesel sorunlar içinde boğularak, küresel hesaplara girecek bir konuma ulaşmalarının engellenmesi ve rakipler arasındaki çatışmalara son anda müdahale ederek avantaj elde edilmesi” bu yeni savunma konseptinde en önemli taktikler olarak ortaya çıkıyor. Bu bağlamda ABD’nin yeni dönemde bölgesel çatışmaları kaşıyacağı ve Çin’i bu şekilde zayıflatmaya çalışacağı düşünülebilir.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- 2005 yılında ABD Kongresi Silahlı Kuvvetler Komitesi tarafından önerilen askeri kuvvet planlamalarına ilişkin senaryolar içerisinde Kuzey Kore, İran, Pakistan ve Hindistan’ın yanında Çin’e yönelik “Büyük Güç Karşılaşması” adı verilen bir savaş senaryosu da bulunmaktadır.</a:t>
            </a:r>
          </a:p>
          <a:p>
            <a:pPr marL="514350" indent="-514350" algn="just" fontAlgn="auto">
              <a:spcAft>
                <a:spcPts val="0"/>
              </a:spcAft>
              <a:buFont typeface="Arial" pitchFamily="34" charset="0"/>
              <a:buNone/>
              <a:defRPr/>
            </a:pPr>
            <a:r>
              <a:rPr lang="tr-TR" sz="2500" dirty="0" smtClean="0">
                <a:solidFill>
                  <a:schemeClr val="tx1"/>
                </a:solidFill>
              </a:rPr>
              <a:t>- 	Bu senaryonun gelişimi Çin’in Tayvan’ı kontrol altına almak istemesiyle başlamaktadır. Buna tepki gösteren ABD’ye karşı Çin, Ruslardan alınan </a:t>
            </a:r>
            <a:r>
              <a:rPr lang="tr-TR" sz="2500" dirty="0" err="1" smtClean="0">
                <a:solidFill>
                  <a:schemeClr val="tx1"/>
                </a:solidFill>
              </a:rPr>
              <a:t>Glonass</a:t>
            </a:r>
            <a:r>
              <a:rPr lang="tr-TR" sz="2500" dirty="0" smtClean="0">
                <a:solidFill>
                  <a:schemeClr val="tx1"/>
                </a:solidFill>
              </a:rPr>
              <a:t> sistemi ve Japonya ve Güney Kore’ye üslerini ABD’ye kullandırmama konusunda yapacağı siyasi tehditlerle bölgede bir müddet kontrolü eline almaktadır. Fakat daha çok hava ve deniz savaşı olarak geçeceği öngörülen bu savaş senaryosunda, ABD özellikle hava kuvvetleriyle çok ağır basacağı ve Filipinler, Tayland ve Singapur’daki üslerini kullanabileceği için sonuçta Çin’e karşı galip gelebilecektir  (Yılmaz, 2008).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1-) DÜNYA TARİHİNİN ANA HATLARI VE BAŞAT GÜÇ TEORİSİ</a:t>
            </a:r>
          </a:p>
          <a:p>
            <a:pPr marL="514350" indent="-514350" algn="just" fontAlgn="auto">
              <a:spcAft>
                <a:spcPts val="0"/>
              </a:spcAft>
              <a:buFont typeface="Arial" pitchFamily="34" charset="0"/>
              <a:buNone/>
              <a:defRPr/>
            </a:pPr>
            <a:r>
              <a:rPr lang="tr-TR" sz="2500" dirty="0" smtClean="0">
                <a:solidFill>
                  <a:schemeClr val="tx1"/>
                </a:solidFill>
              </a:rPr>
              <a:t>- 	Prof. Dr. Oral </a:t>
            </a:r>
            <a:r>
              <a:rPr lang="tr-TR" sz="2500" dirty="0" err="1" smtClean="0">
                <a:solidFill>
                  <a:schemeClr val="tx1"/>
                </a:solidFill>
              </a:rPr>
              <a:t>Sander</a:t>
            </a:r>
            <a:r>
              <a:rPr lang="tr-TR" sz="2500" dirty="0" smtClean="0">
                <a:solidFill>
                  <a:schemeClr val="tx1"/>
                </a:solidFill>
              </a:rPr>
              <a:t> dünya tarihini ana hatlarıyla şu kategorilere ayırmaktadır;</a:t>
            </a:r>
          </a:p>
          <a:p>
            <a:pPr marL="514350" indent="-514350" algn="just" fontAlgn="auto">
              <a:spcAft>
                <a:spcPts val="0"/>
              </a:spcAft>
              <a:buFont typeface="Arial" pitchFamily="34" charset="0"/>
              <a:buAutoNum type="arabicPeriod"/>
              <a:defRPr/>
            </a:pPr>
            <a:r>
              <a:rPr lang="tr-TR" sz="2500" dirty="0" smtClean="0">
                <a:solidFill>
                  <a:schemeClr val="tx1"/>
                </a:solidFill>
              </a:rPr>
              <a:t>TARIMA DAYALI UYGARLIKLAR (MÖ 5000-MÖ 500) – Mezopotamya ve Mısır uygarlıkları</a:t>
            </a:r>
          </a:p>
          <a:p>
            <a:pPr marL="514350" indent="-514350" algn="just" fontAlgn="auto">
              <a:spcAft>
                <a:spcPts val="0"/>
              </a:spcAft>
              <a:buFont typeface="Arial" pitchFamily="34" charset="0"/>
              <a:buAutoNum type="arabicPeriod"/>
              <a:defRPr/>
            </a:pPr>
            <a:r>
              <a:rPr lang="tr-TR" sz="2500" dirty="0" smtClean="0">
                <a:solidFill>
                  <a:schemeClr val="tx1"/>
                </a:solidFill>
              </a:rPr>
              <a:t>UYGARLIĞIN GLOBAL NİTELİK ALMAYA BAŞLAMASI (MÖ 500-1500) </a:t>
            </a:r>
          </a:p>
          <a:p>
            <a:pPr algn="just" fontAlgn="auto">
              <a:spcAft>
                <a:spcPts val="0"/>
              </a:spcAft>
              <a:buFont typeface="Arial" pitchFamily="34" charset="0"/>
              <a:buNone/>
              <a:defRPr/>
            </a:pPr>
            <a:r>
              <a:rPr lang="tr-TR" sz="2000" dirty="0" smtClean="0">
                <a:solidFill>
                  <a:schemeClr val="tx1"/>
                </a:solidFill>
              </a:rPr>
              <a:t>A-) Grek uygarlığı ve Helenizm (MÖ 500-500)</a:t>
            </a:r>
          </a:p>
          <a:p>
            <a:pPr algn="just" fontAlgn="auto">
              <a:spcAft>
                <a:spcPts val="0"/>
              </a:spcAft>
              <a:buFont typeface="Arial" pitchFamily="34" charset="0"/>
              <a:buNone/>
              <a:defRPr/>
            </a:pPr>
            <a:r>
              <a:rPr lang="tr-TR" sz="2000" dirty="0" smtClean="0">
                <a:solidFill>
                  <a:schemeClr val="tx1"/>
                </a:solidFill>
              </a:rPr>
              <a:t>B-) İslamiyet’in doğuşu ve üstünlüğü (600-1000)</a:t>
            </a:r>
          </a:p>
          <a:p>
            <a:pPr algn="just" fontAlgn="auto">
              <a:spcAft>
                <a:spcPts val="0"/>
              </a:spcAft>
              <a:buFont typeface="Arial" pitchFamily="34" charset="0"/>
              <a:buNone/>
              <a:defRPr/>
            </a:pPr>
            <a:r>
              <a:rPr lang="tr-TR" sz="2000" dirty="0" smtClean="0">
                <a:solidFill>
                  <a:schemeClr val="tx1"/>
                </a:solidFill>
              </a:rPr>
              <a:t>C-) Steplerin dünya üstünlüğü: Türk ve Moğollar </a:t>
            </a:r>
          </a:p>
          <a:p>
            <a:pPr algn="just" fontAlgn="auto">
              <a:spcBef>
                <a:spcPts val="0"/>
              </a:spcBef>
              <a:spcAft>
                <a:spcPts val="0"/>
              </a:spcAft>
              <a:buFont typeface="Arial" pitchFamily="34" charset="0"/>
              <a:buNone/>
              <a:defRPr/>
            </a:pPr>
            <a:r>
              <a:rPr lang="tr-TR" sz="2000" dirty="0" smtClean="0">
                <a:solidFill>
                  <a:schemeClr val="tx1"/>
                </a:solidFill>
              </a:rPr>
              <a:t>(1000-1500</a:t>
            </a:r>
            <a:r>
              <a:rPr lang="tr-TR" sz="2500" dirty="0" smtClean="0">
                <a:solidFill>
                  <a:schemeClr val="tx1"/>
                </a:solidFill>
              </a:rPr>
              <a:t>)</a:t>
            </a:r>
          </a:p>
          <a:p>
            <a:pPr marL="514350" indent="-514350" algn="just" fontAlgn="auto">
              <a:spcAft>
                <a:spcPts val="0"/>
              </a:spcAft>
              <a:buFont typeface="Arial" pitchFamily="34" charset="0"/>
              <a:buAutoNum type="arabicPeriod" startAt="3"/>
              <a:defRPr/>
            </a:pPr>
            <a:r>
              <a:rPr lang="tr-TR" sz="2500" dirty="0" smtClean="0">
                <a:solidFill>
                  <a:schemeClr val="tx1"/>
                </a:solidFill>
              </a:rPr>
              <a:t>BATI EGEMENLİĞİ DÖNEMİ (1500-)</a:t>
            </a:r>
          </a:p>
          <a:p>
            <a:pPr marL="514350" indent="-514350" algn="just" fontAlgn="auto">
              <a:spcAft>
                <a:spcPts val="0"/>
              </a:spcAft>
              <a:buFont typeface="Arial" pitchFamily="34" charset="0"/>
              <a:buAutoNum type="arabicPeriod" startAt="3"/>
              <a:defRPr/>
            </a:pPr>
            <a:r>
              <a:rPr lang="tr-TR" sz="2500" dirty="0" smtClean="0">
                <a:solidFill>
                  <a:schemeClr val="tx1"/>
                </a:solidFill>
              </a:rPr>
              <a:t>ASYA ÜSTÜNLÜĞÜ (2000-) ???</a:t>
            </a:r>
          </a:p>
          <a:p>
            <a:pPr marL="514350" indent="-514350" algn="r" fontAlgn="auto">
              <a:spcAft>
                <a:spcPts val="0"/>
              </a:spcAft>
              <a:buFont typeface="Arial" pitchFamily="34" charset="0"/>
              <a:buAutoNum type="arabicPeriod" startAt="3"/>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pic>
        <p:nvPicPr>
          <p:cNvPr id="16387" name="6 Resim" descr="WorldHistory.jpg"/>
          <p:cNvPicPr>
            <a:picLocks noChangeAspect="1"/>
          </p:cNvPicPr>
          <p:nvPr/>
        </p:nvPicPr>
        <p:blipFill>
          <a:blip r:embed="rId2"/>
          <a:srcRect/>
          <a:stretch>
            <a:fillRect/>
          </a:stretch>
        </p:blipFill>
        <p:spPr bwMode="auto">
          <a:xfrm>
            <a:off x="5111750" y="3505200"/>
            <a:ext cx="40322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A-) </a:t>
            </a:r>
            <a:r>
              <a:rPr lang="tr-TR" sz="2500" u="sng" dirty="0" smtClean="0">
                <a:solidFill>
                  <a:schemeClr val="tx1"/>
                </a:solidFill>
              </a:rPr>
              <a:t>Askeri Rekabet</a:t>
            </a:r>
            <a:r>
              <a:rPr lang="tr-TR" sz="2500" dirty="0" smtClean="0">
                <a:solidFill>
                  <a:schemeClr val="tx1"/>
                </a:solidFill>
              </a:rPr>
              <a:t>: - Son dönemde Çin de askeri anlamda boş durmamakta ve özellikle donanmasını ve hava kuvvetlerini güçlendirmektedir. Çin’in ilk uçak gemisi olan </a:t>
            </a:r>
            <a:r>
              <a:rPr lang="tr-TR" sz="2500" i="1" dirty="0" err="1" smtClean="0">
                <a:solidFill>
                  <a:schemeClr val="tx1"/>
                </a:solidFill>
              </a:rPr>
              <a:t>Şi</a:t>
            </a:r>
            <a:r>
              <a:rPr lang="tr-TR" sz="2500" i="1" dirty="0" smtClean="0">
                <a:solidFill>
                  <a:schemeClr val="tx1"/>
                </a:solidFill>
              </a:rPr>
              <a:t> </a:t>
            </a:r>
            <a:r>
              <a:rPr lang="tr-TR" sz="2500" i="1" dirty="0" err="1" smtClean="0">
                <a:solidFill>
                  <a:schemeClr val="tx1"/>
                </a:solidFill>
              </a:rPr>
              <a:t>Lang</a:t>
            </a:r>
            <a:r>
              <a:rPr lang="tr-TR" sz="2500" i="1" dirty="0" smtClean="0">
                <a:solidFill>
                  <a:schemeClr val="tx1"/>
                </a:solidFill>
              </a:rPr>
              <a:t> </a:t>
            </a:r>
            <a:r>
              <a:rPr lang="tr-TR" sz="2500" dirty="0" smtClean="0">
                <a:solidFill>
                  <a:schemeClr val="tx1"/>
                </a:solidFill>
              </a:rPr>
              <a:t>kısa bir süre önce denize indirilmiştir. Eski bir Sovyet uçak gemisi olan </a:t>
            </a:r>
            <a:r>
              <a:rPr lang="tr-TR" sz="2500" i="1" dirty="0" err="1" smtClean="0">
                <a:solidFill>
                  <a:schemeClr val="tx1"/>
                </a:solidFill>
              </a:rPr>
              <a:t>Varyag</a:t>
            </a:r>
            <a:r>
              <a:rPr lang="tr-TR" sz="2500" dirty="0" err="1" smtClean="0">
                <a:solidFill>
                  <a:schemeClr val="tx1"/>
                </a:solidFill>
              </a:rPr>
              <a:t>’ın</a:t>
            </a:r>
            <a:r>
              <a:rPr lang="tr-TR" sz="2500" dirty="0" smtClean="0">
                <a:solidFill>
                  <a:schemeClr val="tx1"/>
                </a:solidFill>
              </a:rPr>
              <a:t> tamir edilmesiyle oluşan </a:t>
            </a:r>
            <a:r>
              <a:rPr lang="tr-TR" sz="2500" dirty="0" err="1" smtClean="0">
                <a:solidFill>
                  <a:schemeClr val="tx1"/>
                </a:solidFill>
              </a:rPr>
              <a:t>Şi</a:t>
            </a:r>
            <a:r>
              <a:rPr lang="tr-TR" sz="2500" dirty="0" smtClean="0">
                <a:solidFill>
                  <a:schemeClr val="tx1"/>
                </a:solidFill>
              </a:rPr>
              <a:t> </a:t>
            </a:r>
            <a:r>
              <a:rPr lang="tr-TR" sz="2500" dirty="0" err="1" smtClean="0">
                <a:solidFill>
                  <a:schemeClr val="tx1"/>
                </a:solidFill>
              </a:rPr>
              <a:t>Lang’ın</a:t>
            </a:r>
            <a:r>
              <a:rPr lang="tr-TR" sz="2500" dirty="0" smtClean="0">
                <a:solidFill>
                  <a:schemeClr val="tx1"/>
                </a:solidFill>
              </a:rPr>
              <a:t> açılacağı Pasifik’te ise ABD’nin beş nükleer güçlü süper uçak gemisi ve altı taarruz gemisi bulunuyor. Deniz kuvvetleri bakımından yaptığı atağa rağmen Çin henüz ABD’nin çok gerisinde bulunuyor.</a:t>
            </a:r>
            <a:endParaRPr lang="tr-TR" sz="2500" i="1" dirty="0" smtClean="0">
              <a:solidFill>
                <a:schemeClr val="tx1"/>
              </a:solidFill>
            </a:endParaRPr>
          </a:p>
          <a:p>
            <a:pPr marL="514350" indent="-514350" algn="just" fontAlgn="auto">
              <a:spcAft>
                <a:spcPts val="0"/>
              </a:spcAft>
              <a:buFont typeface="Arial" pitchFamily="34" charset="0"/>
              <a:buNone/>
              <a:defRPr/>
            </a:pPr>
            <a:r>
              <a:rPr lang="tr-TR" sz="2500" dirty="0" smtClean="0">
                <a:solidFill>
                  <a:schemeClr val="tx1"/>
                </a:solidFill>
              </a:rPr>
              <a:t>- 	 Çin teknoloji taklidi ile başladığı silahlanma konusunda son dönemde ileri gitmeye başlamıştır. Buna bir diğer örnek de Çin’in Amerikan F-117 </a:t>
            </a:r>
            <a:r>
              <a:rPr lang="tr-TR" sz="2500" dirty="0" err="1" smtClean="0">
                <a:solidFill>
                  <a:schemeClr val="tx1"/>
                </a:solidFill>
              </a:rPr>
              <a:t>Stealth</a:t>
            </a:r>
            <a:r>
              <a:rPr lang="tr-TR" sz="2500" dirty="0" smtClean="0">
                <a:solidFill>
                  <a:schemeClr val="tx1"/>
                </a:solidFill>
              </a:rPr>
              <a:t> </a:t>
            </a:r>
            <a:r>
              <a:rPr lang="tr-TR" sz="2500" dirty="0" err="1" smtClean="0">
                <a:solidFill>
                  <a:schemeClr val="tx1"/>
                </a:solidFill>
              </a:rPr>
              <a:t>Fighter</a:t>
            </a:r>
            <a:r>
              <a:rPr lang="tr-TR" sz="2500" dirty="0" smtClean="0">
                <a:solidFill>
                  <a:schemeClr val="tx1"/>
                </a:solidFill>
              </a:rPr>
              <a:t> (Hayalet Uçak) uçaklarından örnekleyerek oluşturduğu J-20 uçaklarıdır. Radara yakalanmayan bu tip uçakların sağlıklı bir şekilde üretilmeye başlaması Çin hava kuvvetlerinin güçlenmesi açısından kritik bir faktör olabilir.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pic>
        <p:nvPicPr>
          <p:cNvPr id="45059" name="3 Resim" descr="usbases200103.jpg"/>
          <p:cNvPicPr>
            <a:picLocks noChangeAspect="1"/>
          </p:cNvPicPr>
          <p:nvPr/>
        </p:nvPicPr>
        <p:blipFill>
          <a:blip r:embed="rId2"/>
          <a:srcRect/>
          <a:stretch>
            <a:fillRect/>
          </a:stretch>
        </p:blipFill>
        <p:spPr bwMode="auto">
          <a:xfrm>
            <a:off x="457200" y="1346200"/>
            <a:ext cx="815340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B-) </a:t>
            </a:r>
            <a:r>
              <a:rPr lang="tr-TR" sz="2500" u="sng" dirty="0" smtClean="0">
                <a:solidFill>
                  <a:schemeClr val="tx1"/>
                </a:solidFill>
              </a:rPr>
              <a:t>Siyasi Rekabet</a:t>
            </a:r>
            <a:r>
              <a:rPr lang="tr-TR" sz="2500" dirty="0" smtClean="0">
                <a:solidFill>
                  <a:schemeClr val="tx1"/>
                </a:solidFill>
              </a:rPr>
              <a:t>: - Çin’in ekonomik yükselişine paralel olarak zamanla dünya siyasetinde daha fazla söz sahibi olmaya çalışacağı görülmektedir. </a:t>
            </a:r>
          </a:p>
          <a:p>
            <a:pPr marL="514350" indent="-514350" algn="just" fontAlgn="auto">
              <a:spcAft>
                <a:spcPts val="0"/>
              </a:spcAft>
              <a:buFont typeface="Arial" pitchFamily="34" charset="0"/>
              <a:buNone/>
              <a:defRPr/>
            </a:pPr>
            <a:r>
              <a:rPr lang="tr-TR" sz="2500" dirty="0" smtClean="0">
                <a:solidFill>
                  <a:schemeClr val="tx1"/>
                </a:solidFill>
              </a:rPr>
              <a:t>- 	RAND’ın hazırladığı son Çin raporunda Çin dış siyasetinde altı önemli ilke şöyle özetlenmiştir; 15-20 yıl süreyle büyük bir savaşın çıkmaması yönünde gayret, küreselleşme süreci ile ekonomik büyümeye devam etmek, ABD’nin zayıflatılmasıyla çok kutuplu ve Çin’in bir lider adayı olarak ortaya çıkabileceği bir düzenin yaratılması, Afrika ve Orta Doğu’da enerji kaynaklarına ulaşılması ve enerji güvenliğinin sağlanması, Çin’i de etkilemesi muhtemel doğal felaketler, uluslararası terörizm, salgın hastalıklar, insan kaçakçılığı vb. klasik olmayan güvenlik tehditleri karşısında bölgesel ve küresel işbirliklerine gidilmesi, dünya kamuoyundaki Çin tehdidi söyleminin Çin yükselişi şeklinde revize edilmesi.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B-) </a:t>
            </a:r>
            <a:r>
              <a:rPr lang="tr-TR" sz="2500" u="sng" dirty="0" smtClean="0">
                <a:solidFill>
                  <a:schemeClr val="tx1"/>
                </a:solidFill>
              </a:rPr>
              <a:t>Siyasi Rekabet</a:t>
            </a:r>
            <a:r>
              <a:rPr lang="tr-TR" sz="2500" dirty="0" smtClean="0">
                <a:solidFill>
                  <a:schemeClr val="tx1"/>
                </a:solidFill>
              </a:rPr>
              <a:t>: - Fakat siyaseten Çin’in oldukça önemli dezavantajları bulunmaktadır. Öncelikle Çin, siyasi birikim anlamında henüz bir süper güç olma kapasitesine sahip değildir ve Çin üniversitelerinin son yıllarda sosyal bilimler alanındaki göz kamaştırıcı gelişimine rağmen bu alanda ABD ile mücadele etmesi zor gözükmektedir. Kalabalık ve niteliksiz Çin nüfusu, beyin göçü sayesinde daha da güçlü hale gelen ABD eliti karşısında oyunu doğru kurgulayamayabilir. </a:t>
            </a:r>
          </a:p>
          <a:p>
            <a:pPr marL="514350" indent="-514350" algn="just" fontAlgn="auto">
              <a:spcAft>
                <a:spcPts val="0"/>
              </a:spcAft>
              <a:buFont typeface="Arial" pitchFamily="34" charset="0"/>
              <a:buNone/>
              <a:defRPr/>
            </a:pPr>
            <a:r>
              <a:rPr lang="tr-TR" sz="2500" dirty="0" smtClean="0">
                <a:solidFill>
                  <a:schemeClr val="tx1"/>
                </a:solidFill>
              </a:rPr>
              <a:t>- 	Öte yandan ABD’nin de bozulan imajını düzeltebilmek adına Arap Baharı sürecinde açıkça görülebileceği üzere daha farklı bir dış politikaya yöneldiği gözlenmektedir. Bu politikada siyaseten zayıf müttefikler istenmemekte ve demokrasinin dış politikada araçsallaştırılmasıyla bir tek-parti rejimi olan Çin’in model ülke olma konumunun zayıflığı ortaya çıkarılmaktadır.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B-) </a:t>
            </a:r>
            <a:r>
              <a:rPr lang="tr-TR" sz="2500" u="sng" dirty="0" smtClean="0">
                <a:solidFill>
                  <a:schemeClr val="tx1"/>
                </a:solidFill>
              </a:rPr>
              <a:t>Siyasi Rekabet</a:t>
            </a:r>
            <a:r>
              <a:rPr lang="tr-TR" sz="2500" dirty="0" smtClean="0">
                <a:solidFill>
                  <a:schemeClr val="tx1"/>
                </a:solidFill>
              </a:rPr>
              <a:t>: - Çin’in dış politikada cazibesi, ülkeler arasında egemenlik ve toprak bütünlüğüne dayalı eşitlik ilişkisi istemesinden kaynaklanmaktadır. Özellikle sınır sorunları olan ve demokratik rejimlerini oturtamamış ülkeler bu nedenle orta vadede Çin’le daha yakın ilişkiler içerisine girebilirler. Fakat böyle bir durumda da gelişen demokratik bilinç, sivil toplum faaliyetleri ve iletişim olanakları sayesinde Çin ve müttefiklerinin içerideki tepkisel hareketlere karşı ayakta kalması zor olabilir.</a:t>
            </a:r>
          </a:p>
          <a:p>
            <a:pPr marL="514350" indent="-514350" algn="just" fontAlgn="auto">
              <a:spcAft>
                <a:spcPts val="0"/>
              </a:spcAft>
              <a:buFont typeface="Arial" pitchFamily="34" charset="0"/>
              <a:buNone/>
              <a:defRPr/>
            </a:pPr>
            <a:r>
              <a:rPr lang="tr-TR" sz="2500" dirty="0" smtClean="0">
                <a:solidFill>
                  <a:schemeClr val="tx1"/>
                </a:solidFill>
              </a:rPr>
              <a:t>- 	ABD’nin dış politikada cazibesi ise son yıllarda geçmişte Soğuk Savaş döneminde izlediği politikadan farklı olarak -bu konuda Körfez ülkeleri hala bir istisnadır- halk hareketlerine ve demokrasiye sahip çıkmasından ve alıcısı daha fazla olan rejim modelinden gelmektedir. </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C-) </a:t>
            </a:r>
            <a:r>
              <a:rPr lang="tr-TR" sz="2500" u="sng" dirty="0" smtClean="0">
                <a:solidFill>
                  <a:schemeClr val="tx1"/>
                </a:solidFill>
              </a:rPr>
              <a:t>Ekonomik Rekabet</a:t>
            </a:r>
            <a:r>
              <a:rPr lang="tr-TR" sz="2500" dirty="0" smtClean="0">
                <a:solidFill>
                  <a:schemeClr val="tx1"/>
                </a:solidFill>
              </a:rPr>
              <a:t>: - İlişkilerin aynı anda birbirine tezat gözüken iki niteliği bulunmaktadır. Bunlardan birincisi ve daha yaygın olarak ifade edileni, ABD’nin ve hatta Avrupa’nın Çin’e artan bağımlılığıdır (</a:t>
            </a:r>
            <a:r>
              <a:rPr lang="tr-TR" sz="2500" dirty="0" err="1" smtClean="0">
                <a:solidFill>
                  <a:schemeClr val="tx1"/>
                </a:solidFill>
              </a:rPr>
              <a:t>simbiyoz</a:t>
            </a:r>
            <a:r>
              <a:rPr lang="tr-TR" sz="2500" dirty="0" smtClean="0">
                <a:solidFill>
                  <a:schemeClr val="tx1"/>
                </a:solidFill>
              </a:rPr>
              <a:t>). 1.4 milyarlık bir nüfusa sahip olduğu düşünülen Çin, bugün Avrupalı ve Amerikalı firmalar için bulunmaz bir </a:t>
            </a:r>
            <a:r>
              <a:rPr lang="tr-TR" sz="2500" dirty="0">
                <a:solidFill>
                  <a:schemeClr val="tx1"/>
                </a:solidFill>
              </a:rPr>
              <a:t>p</a:t>
            </a:r>
            <a:r>
              <a:rPr lang="tr-TR" sz="2500" dirty="0" smtClean="0">
                <a:solidFill>
                  <a:schemeClr val="tx1"/>
                </a:solidFill>
              </a:rPr>
              <a:t>azar niteliğindedir. Çin’de ortalama 200 milyon Avrupalı düzeyinde alım gücüne sahip, yeniliklere ve Batı markalarına meraklı büyük bir müşteri grubu bulunmakta, </a:t>
            </a:r>
            <a:r>
              <a:rPr lang="tr-TR" sz="2500" dirty="0">
                <a:solidFill>
                  <a:schemeClr val="tx1"/>
                </a:solidFill>
              </a:rPr>
              <a:t>d</a:t>
            </a:r>
            <a:r>
              <a:rPr lang="tr-TR" sz="2500" dirty="0" smtClean="0">
                <a:solidFill>
                  <a:schemeClr val="tx1"/>
                </a:solidFill>
              </a:rPr>
              <a:t>olayısıyla özellikle güçlü markalara sahip ülkeler için Çin denilince akıllara artık tehdit değil, fırsat kelimesi gelmektedir.</a:t>
            </a:r>
          </a:p>
          <a:p>
            <a:pPr marL="514350" indent="-514350" algn="just" fontAlgn="auto">
              <a:spcAft>
                <a:spcPts val="0"/>
              </a:spcAft>
              <a:buFontTx/>
              <a:buChar char="-"/>
              <a:defRPr/>
            </a:pPr>
            <a:r>
              <a:rPr lang="tr-TR" sz="2500" dirty="0" smtClean="0">
                <a:solidFill>
                  <a:schemeClr val="tx1"/>
                </a:solidFill>
              </a:rPr>
              <a:t>Öte yandan Çin’in ekonomik kriz içerisindeki Avrupa’ya doğrudan yatırımları ve Amerikan bonosu alımları da sistem açısından Çin’i kilit bir unsur haline getirmekte ve ABD ile Çin arasındaki çatışma potansiyelini kısa ve orta vadede zayıflatmaktadır.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C-) </a:t>
            </a:r>
            <a:r>
              <a:rPr lang="tr-TR" sz="2500" u="sng" dirty="0" smtClean="0">
                <a:solidFill>
                  <a:schemeClr val="tx1"/>
                </a:solidFill>
              </a:rPr>
              <a:t>Ekonomik Rekabet</a:t>
            </a:r>
            <a:r>
              <a:rPr lang="tr-TR" sz="2500" dirty="0" smtClean="0">
                <a:solidFill>
                  <a:schemeClr val="tx1"/>
                </a:solidFill>
              </a:rPr>
              <a:t>: - İlişkilerin sorun yaratabilecek ikinci önemli niteliği ise Çin’in hızlı büyümesi nedeniyle zorlanan Avrupalı ve Amerikalı firmaların Çin’e karşı geliştirdikleri tehdit algılamasıdır. Bu açıdan önemli bir gelişme ABD’nin Çin’e karşı açtığı telif hakları davasıdır. ABD geçtiğimiz günlerde yayım haklarına sahip olduğu kitap-DVD gibi ürünlerin Çin’de izinsiz ve yasadışı bir şekilde korsan olarak çoğaltıldığı gerekçesiyle Dünya Ticaret Örgütü’ne şikayette bulunmuştur. ABD ekonomisine milyarlarca dolar zarar verdiği gerekçesiyle açılan bu dava halen sürmektedir.</a:t>
            </a:r>
          </a:p>
          <a:p>
            <a:pPr marL="514350" indent="-514350" algn="just" fontAlgn="auto">
              <a:spcAft>
                <a:spcPts val="0"/>
              </a:spcAft>
              <a:buFontTx/>
              <a:buChar char="-"/>
              <a:defRPr/>
            </a:pPr>
            <a:r>
              <a:rPr lang="tr-TR" sz="2500" dirty="0" smtClean="0">
                <a:solidFill>
                  <a:schemeClr val="tx1"/>
                </a:solidFill>
              </a:rPr>
              <a:t>Çin iç pazarının henüz dünya piyasalarıyla koşullar anlamında birebir örtüşmemesi, ilerleyen yıllarda yeni sorunlara ve Çin firmaları karşısında rekabet etmekte zorlanan Amerikalı ve Avrupalı firmaların DTÖ ve benzeri uluslararası kuruluşlar kanalıyla Çin’in zayıflatmaya çalışmalarına sahne olabilir.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C-) </a:t>
            </a:r>
            <a:r>
              <a:rPr lang="tr-TR" sz="2500" u="sng" dirty="0" smtClean="0">
                <a:solidFill>
                  <a:schemeClr val="tx1"/>
                </a:solidFill>
              </a:rPr>
              <a:t>Ekonomik Rekabet</a:t>
            </a:r>
            <a:r>
              <a:rPr lang="tr-TR" sz="2500" dirty="0" smtClean="0">
                <a:solidFill>
                  <a:schemeClr val="tx1"/>
                </a:solidFill>
              </a:rPr>
              <a:t>: - Ekonomik açıdan diğer çok önemli sorun kaynağı ise ABD’nin Çin lehine olan ticaret açığı ve bu bağlamda Çin’e yaptığı siyasi baskılardır. ABD’nin ticaret açığı geçtiğimiz yıllarda  240 milyar dolara ulaşmış, bunun en büyük nedeni olarak da Çin para birimi </a:t>
            </a:r>
            <a:r>
              <a:rPr lang="tr-TR" sz="2500" dirty="0" err="1" smtClean="0">
                <a:solidFill>
                  <a:schemeClr val="tx1"/>
                </a:solidFill>
              </a:rPr>
              <a:t>Yuan’ın</a:t>
            </a:r>
            <a:r>
              <a:rPr lang="tr-TR" sz="2500" dirty="0" smtClean="0">
                <a:solidFill>
                  <a:schemeClr val="tx1"/>
                </a:solidFill>
              </a:rPr>
              <a:t> değerinin gerekenden daha düşük olması gösterilmiştir. Amerikan hükümeti de </a:t>
            </a:r>
            <a:r>
              <a:rPr lang="tr-TR" sz="2500" dirty="0" err="1" smtClean="0">
                <a:solidFill>
                  <a:schemeClr val="tx1"/>
                </a:solidFill>
              </a:rPr>
              <a:t>Yuan’ın</a:t>
            </a:r>
            <a:r>
              <a:rPr lang="tr-TR" sz="2500" dirty="0" smtClean="0">
                <a:solidFill>
                  <a:schemeClr val="tx1"/>
                </a:solidFill>
              </a:rPr>
              <a:t> revalüasyonu gerçekleşmediği sürece ABD’nin de önlemler alacağını ve ilk olarak Çin’den ithal edilen ürünler üzerindeki gümrük tarifesini yükselteceğini ifade etmiştir.</a:t>
            </a:r>
          </a:p>
          <a:p>
            <a:pPr marL="514350" indent="-514350" algn="just" fontAlgn="auto">
              <a:spcAft>
                <a:spcPts val="0"/>
              </a:spcAft>
              <a:buFont typeface="Arial" pitchFamily="34" charset="0"/>
              <a:buNone/>
              <a:defRPr/>
            </a:pPr>
            <a:r>
              <a:rPr lang="tr-TR" sz="2500" dirty="0" smtClean="0">
                <a:solidFill>
                  <a:schemeClr val="tx1"/>
                </a:solidFill>
              </a:rPr>
              <a:t>- 	Kur savaşları da denilen bu mücadelede Çin ise Dış İşleri Bakanlığı sözcüsü kanalıyla kendisini para birimi </a:t>
            </a:r>
            <a:r>
              <a:rPr lang="tr-TR" sz="2500" dirty="0" err="1">
                <a:solidFill>
                  <a:schemeClr val="tx1"/>
                </a:solidFill>
              </a:rPr>
              <a:t>Y</a:t>
            </a:r>
            <a:r>
              <a:rPr lang="tr-TR" sz="2500" dirty="0" err="1" smtClean="0">
                <a:solidFill>
                  <a:schemeClr val="tx1"/>
                </a:solidFill>
              </a:rPr>
              <a:t>uan’ın</a:t>
            </a:r>
            <a:r>
              <a:rPr lang="tr-TR" sz="2500" dirty="0" smtClean="0">
                <a:solidFill>
                  <a:schemeClr val="tx1"/>
                </a:solidFill>
              </a:rPr>
              <a:t> değerini yükseltmeye zorlayacak bir yasanın ABD’de kabulüne ısrarla karşı olduğunu belirterek, aksi halde iki ülke arasında ticaret savaşlarının baş göstereceği uyarısında bulunmuştur.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r>
              <a:rPr lang="tr-TR" sz="2500" dirty="0" smtClean="0">
                <a:solidFill>
                  <a:schemeClr val="tx1"/>
                </a:solidFill>
              </a:rPr>
              <a:t>Dolar-</a:t>
            </a:r>
            <a:r>
              <a:rPr lang="tr-TR" sz="2500" dirty="0" err="1" smtClean="0">
                <a:solidFill>
                  <a:schemeClr val="tx1"/>
                </a:solidFill>
              </a:rPr>
              <a:t>Yuan</a:t>
            </a:r>
            <a:r>
              <a:rPr lang="tr-TR" sz="2500" dirty="0" smtClean="0">
                <a:solidFill>
                  <a:schemeClr val="tx1"/>
                </a:solidFill>
              </a:rPr>
              <a:t> Savaşları</a:t>
            </a:r>
          </a:p>
          <a:p>
            <a:pPr marL="514350" indent="-514350" algn="just" fontAlgn="auto">
              <a:spcAft>
                <a:spcPts val="0"/>
              </a:spcAft>
              <a:buFont typeface="Arial" pitchFamily="34" charset="0"/>
              <a:buNone/>
              <a:defRPr/>
            </a:pPr>
            <a:r>
              <a:rPr lang="tr-TR" sz="2500" dirty="0" smtClean="0">
                <a:solidFill>
                  <a:schemeClr val="tx1"/>
                </a:solidFill>
              </a:rPr>
              <a:t>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pic>
        <p:nvPicPr>
          <p:cNvPr id="55299" name="3 Resim" descr="356261676410.jpeg"/>
          <p:cNvPicPr>
            <a:picLocks noChangeAspect="1"/>
          </p:cNvPicPr>
          <p:nvPr/>
        </p:nvPicPr>
        <p:blipFill>
          <a:blip r:embed="rId2"/>
          <a:srcRect/>
          <a:stretch>
            <a:fillRect/>
          </a:stretch>
        </p:blipFill>
        <p:spPr bwMode="auto">
          <a:xfrm>
            <a:off x="1447800" y="1295400"/>
            <a:ext cx="6172200" cy="462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ox(in)">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smtClean="0">
                <a:solidFill>
                  <a:schemeClr val="tx1"/>
                </a:solidFill>
              </a:rPr>
              <a:t>D-) </a:t>
            </a:r>
            <a:r>
              <a:rPr lang="tr-TR" sz="2500" u="sng" dirty="0" smtClean="0">
                <a:solidFill>
                  <a:schemeClr val="tx1"/>
                </a:solidFill>
              </a:rPr>
              <a:t>Teknolojik Rekabet</a:t>
            </a:r>
            <a:r>
              <a:rPr lang="tr-TR" sz="2500" dirty="0" smtClean="0">
                <a:solidFill>
                  <a:schemeClr val="tx1"/>
                </a:solidFill>
              </a:rPr>
              <a:t>: - Büyük güçler arasındaki mücadelenin en önemli ayaklarından birisi de teknolojik mücadeledir. Geçmişte Soğuk Savaş döneminde ABD ve SSCB arasındaki uzay rekabeti buna örnek gösterilebilir. Teknolojik rekabet psikolojik üstünlük ve dünya kamuoyunu yönlendirme açısından önemlidir.</a:t>
            </a:r>
          </a:p>
          <a:p>
            <a:pPr marL="514350" indent="-514350" algn="just" fontAlgn="auto">
              <a:spcAft>
                <a:spcPts val="0"/>
              </a:spcAft>
              <a:buFontTx/>
              <a:buChar char="-"/>
              <a:defRPr/>
            </a:pPr>
            <a:r>
              <a:rPr lang="tr-TR" sz="2500" dirty="0" smtClean="0">
                <a:solidFill>
                  <a:schemeClr val="tx1"/>
                </a:solidFill>
              </a:rPr>
              <a:t>Bu alanda ABD’nin büyük üstünlüğüne karşın Çin’in hızlı yükselişi takdire şayandır. Uzay programına hız veren Çin, geçtiğimiz yılı sonlarında 2016 yılına kadar uzaya insanlı uzay gemileri ve uzay laboratuarları göndereceğini açıklamıştır. Çin’in insansız hava araçları kullanarak Ay’ın keşfini de sürdüreceği ifade edilmektedir. Çin uzaya ilk astronotunu 2003’te başarıyla göndermiştir.</a:t>
            </a:r>
          </a:p>
          <a:p>
            <a:pPr marL="514350" indent="-514350" algn="just" fontAlgn="auto">
              <a:spcAft>
                <a:spcPts val="0"/>
              </a:spcAft>
              <a:buFontTx/>
              <a:buChar char="-"/>
              <a:defRPr/>
            </a:pPr>
            <a:r>
              <a:rPr lang="tr-TR" sz="2500" dirty="0" smtClean="0">
                <a:solidFill>
                  <a:schemeClr val="tx1"/>
                </a:solidFill>
              </a:rPr>
              <a:t>Çin yurtdışına gönderdiği binlerce doktora öğrencisi sayesinde teknik bilimlerde hızlı bir gelişim içerisindedir ancak halen ABD’den oldukça gerilerde olduğu otoritelerce ifade edilmektedir.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1-) DÜNYA TARİHİNİN ANA HATLARI VE BAŞAT GÜÇ TEORİSİ</a:t>
            </a:r>
          </a:p>
          <a:p>
            <a:pPr algn="just" fontAlgn="auto">
              <a:spcAft>
                <a:spcPts val="0"/>
              </a:spcAft>
              <a:buFontTx/>
              <a:buChar char="-"/>
              <a:defRPr/>
            </a:pPr>
            <a:r>
              <a:rPr lang="tr-TR" sz="2500" dirty="0">
                <a:solidFill>
                  <a:schemeClr val="tx1"/>
                </a:solidFill>
              </a:rPr>
              <a:t> </a:t>
            </a:r>
            <a:r>
              <a:rPr lang="tr-TR" sz="2500" dirty="0" smtClean="0">
                <a:solidFill>
                  <a:schemeClr val="tx1"/>
                </a:solidFill>
              </a:rPr>
              <a:t>Polonya asıllı Amerikalı siyaset bilimci Profesör George </a:t>
            </a:r>
            <a:r>
              <a:rPr lang="tr-TR" sz="2500" dirty="0" err="1" smtClean="0">
                <a:solidFill>
                  <a:schemeClr val="tx1"/>
                </a:solidFill>
              </a:rPr>
              <a:t>Modelski</a:t>
            </a:r>
            <a:r>
              <a:rPr lang="tr-TR" sz="2500" dirty="0" smtClean="0">
                <a:solidFill>
                  <a:schemeClr val="tx1"/>
                </a:solidFill>
              </a:rPr>
              <a:t> tarafından geliştirilen başat güç (dominant </a:t>
            </a:r>
            <a:r>
              <a:rPr lang="tr-TR" sz="2500" dirty="0" err="1" smtClean="0">
                <a:solidFill>
                  <a:schemeClr val="tx1"/>
                </a:solidFill>
              </a:rPr>
              <a:t>power</a:t>
            </a:r>
            <a:r>
              <a:rPr lang="tr-TR" sz="2500" dirty="0" smtClean="0">
                <a:solidFill>
                  <a:schemeClr val="tx1"/>
                </a:solidFill>
              </a:rPr>
              <a:t>) kuramına göre; 15. yüzyıldan itibaren dünya tarihi, bazı devletlerin belirli süreler boyunca başat güç konumuna yükselmeleri ve sonra bu statülerinden düşmeleri zinciri içinde bugüne doğru akmaktadır. </a:t>
            </a:r>
          </a:p>
          <a:p>
            <a:pPr algn="just" fontAlgn="auto">
              <a:spcAft>
                <a:spcPts val="0"/>
              </a:spcAft>
              <a:buFontTx/>
              <a:buChar char="-"/>
              <a:defRPr/>
            </a:pPr>
            <a:r>
              <a:rPr lang="tr-TR" sz="2500" dirty="0">
                <a:solidFill>
                  <a:schemeClr val="tx1"/>
                </a:solidFill>
              </a:rPr>
              <a:t> </a:t>
            </a:r>
            <a:r>
              <a:rPr lang="tr-TR" sz="2500" dirty="0" smtClean="0">
                <a:solidFill>
                  <a:schemeClr val="tx1"/>
                </a:solidFill>
              </a:rPr>
              <a:t>Bu başat güç konumuna yükseliş ve düşüş kabaca onlarca hatta yüzlerce yıllık sürelerle olmaktadır. Belirli bir devlet yükselerek dünya denizlerinde egemen duruma geçmekte ve böylelikle okyanuslara yani ticarete egemen olarak başat güç haline gelmektedir. Bu süreç sonrasında başka bir güç (</a:t>
            </a:r>
            <a:r>
              <a:rPr lang="tr-TR" sz="2500" dirty="0" err="1" smtClean="0">
                <a:solidFill>
                  <a:schemeClr val="tx1"/>
                </a:solidFill>
              </a:rPr>
              <a:t>challenger</a:t>
            </a:r>
            <a:r>
              <a:rPr lang="tr-TR" sz="2500" dirty="0" smtClean="0">
                <a:solidFill>
                  <a:schemeClr val="tx1"/>
                </a:solidFill>
              </a:rPr>
              <a:t>) ortaya çıkmakta ve ikisi arasında yaşanan çatışmanın galibi ya da bu çatışmadan yararlanarak yükselen üçüncü bir taraf yeni başat gücün kim olacağını ortaya koymaktadır.</a:t>
            </a: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4-) ABD VS. ÇİN</a:t>
            </a:r>
          </a:p>
          <a:p>
            <a:pPr marL="514350" indent="-514350" algn="just" fontAlgn="auto">
              <a:spcAft>
                <a:spcPts val="0"/>
              </a:spcAft>
              <a:buFont typeface="Arial" pitchFamily="34" charset="0"/>
              <a:buNone/>
              <a:defRPr/>
            </a:pPr>
            <a:r>
              <a:rPr lang="tr-TR" sz="2500" dirty="0">
                <a:solidFill>
                  <a:schemeClr val="tx1"/>
                </a:solidFill>
              </a:rPr>
              <a:t>E</a:t>
            </a:r>
            <a:r>
              <a:rPr lang="tr-TR" sz="2500" dirty="0" smtClean="0">
                <a:solidFill>
                  <a:schemeClr val="tx1"/>
                </a:solidFill>
              </a:rPr>
              <a:t>-) </a:t>
            </a:r>
            <a:r>
              <a:rPr lang="tr-TR" sz="2500" u="sng" dirty="0" smtClean="0">
                <a:solidFill>
                  <a:schemeClr val="tx1"/>
                </a:solidFill>
              </a:rPr>
              <a:t>Kültürel Rekabet</a:t>
            </a:r>
            <a:r>
              <a:rPr lang="tr-TR" sz="2500" dirty="0" smtClean="0">
                <a:solidFill>
                  <a:schemeClr val="tx1"/>
                </a:solidFill>
              </a:rPr>
              <a:t>: - ABD’nin Çin’e çok üstün olduğu bir diğer alan da kültürel rekabettir. ABD Hollywood sineması, evrensellik iddiası bulunan müzik listeleri, pop şarkıcıları ve devasa kültür endüstrisiyle dünya kamuoyunu yönlendiren bir ülke konumundayken, Çin nev-i şahsına münhasır geleneksel kültürü ile bu alanda merak uyandırmakta ancak henüz büyük bir cazibe yaratamamaktadır. </a:t>
            </a:r>
          </a:p>
          <a:p>
            <a:pPr marL="514350" indent="-514350" algn="just" fontAlgn="auto">
              <a:spcAft>
                <a:spcPts val="0"/>
              </a:spcAft>
              <a:buFont typeface="Arial" pitchFamily="34" charset="0"/>
              <a:buNone/>
              <a:defRPr/>
            </a:pPr>
            <a:r>
              <a:rPr lang="tr-TR" sz="2500" dirty="0" smtClean="0">
                <a:solidFill>
                  <a:schemeClr val="tx1"/>
                </a:solidFill>
              </a:rPr>
              <a:t>- 	Dünya liderliğine soyunacak bir ülkenin kuşkusuz yumuşak güç açısından da önemli unsurlarının olması, dünya kamuoyu açısından cazip bir hale gelmesi gerekmektedir. Çin henüz bu alanda sınıfta kalmaktadır. Öte yandan ekonomik açıdan geriledikçe ABD’nin de bu alana daha fazla önem vermeye başladığı ve bu yolla ekonomik kayıplarını dengelemeyi umduğu görülmektedir.    </a:t>
            </a:r>
          </a:p>
          <a:p>
            <a:pPr marL="514350" indent="-514350" algn="just" fontAlgn="auto">
              <a:spcAft>
                <a:spcPts val="0"/>
              </a:spcAft>
              <a:buFont typeface="Arial" pitchFamily="34" charset="0"/>
              <a:buNone/>
              <a:defRPr/>
            </a:pPr>
            <a:r>
              <a:rPr lang="tr-TR" sz="2500" dirty="0" smtClean="0">
                <a:solidFill>
                  <a:schemeClr val="tx1"/>
                </a:solidFill>
              </a:rPr>
              <a:t/>
            </a:r>
            <a:br>
              <a:rPr lang="tr-TR" sz="2500" dirty="0" smtClean="0">
                <a:solidFill>
                  <a:schemeClr val="tx1"/>
                </a:solidFill>
              </a:rPr>
            </a:b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5-) TÜRKİYE’NİN POZİSYONU</a:t>
            </a:r>
          </a:p>
          <a:p>
            <a:pPr marL="514350" indent="-514350" algn="just" fontAlgn="auto">
              <a:spcAft>
                <a:spcPts val="0"/>
              </a:spcAft>
              <a:buFontTx/>
              <a:buChar char="-"/>
              <a:defRPr/>
            </a:pPr>
            <a:r>
              <a:rPr lang="tr-TR" sz="2500" dirty="0" smtClean="0">
                <a:solidFill>
                  <a:schemeClr val="tx1"/>
                </a:solidFill>
              </a:rPr>
              <a:t>Bizim açımızdan en önemli konu ise kuşkusuz 21. yüzyıldaki ABD-Çin rekabetinde Türkiye’nin izlemesi gereken yoldur. Fakat bu açıdan bakıldığında siyasi ve ekonomik geçmişimiz ve mevcut ittifaklarımız nedeniyle ABD-Çin ikilemi Türkiye açısından en azından şu an için eşitler arası bir ilişki değildir.</a:t>
            </a:r>
          </a:p>
          <a:p>
            <a:pPr marL="514350" indent="-514350" algn="just" fontAlgn="auto">
              <a:spcAft>
                <a:spcPts val="0"/>
              </a:spcAft>
              <a:buFontTx/>
              <a:buChar char="-"/>
              <a:defRPr/>
            </a:pPr>
            <a:r>
              <a:rPr lang="tr-TR" sz="2500" dirty="0" smtClean="0">
                <a:solidFill>
                  <a:schemeClr val="tx1"/>
                </a:solidFill>
              </a:rPr>
              <a:t>ABD sorunlara rağmen Türkiye’nin 60 yıldır müttefiklik ilişkisi içerisinde olduğu, NATO’da beraber yer aldığı, ekonomik, kültürel, siyasal ve hatta teknolojik açıdan çok yakın ilişkilerinin bulunduğu eski bir dost ve tanıdık bir ülkedir. </a:t>
            </a:r>
          </a:p>
          <a:p>
            <a:pPr marL="514350" indent="-514350" algn="just" fontAlgn="auto">
              <a:spcAft>
                <a:spcPts val="0"/>
              </a:spcAft>
              <a:buFontTx/>
              <a:buChar char="-"/>
              <a:defRPr/>
            </a:pPr>
            <a:r>
              <a:rPr lang="tr-TR" sz="2500" dirty="0" smtClean="0">
                <a:solidFill>
                  <a:schemeClr val="tx1"/>
                </a:solidFill>
              </a:rPr>
              <a:t>Çin Halk Cumhuriyeti ise Türkiye’nin ekonomik ve siyasi olarak ilişkilerini yeni geliştirmeye başladığı, henüz tam olarak tanımadığı fakat ikili ilişkilerde gelişim potansiyeli hayli yüksek bir partner ve yeni güçlü bir arkadaş görüntüsü çizmektedir.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5-) TÜRKİYE’NİN POZİSYONU</a:t>
            </a:r>
          </a:p>
          <a:p>
            <a:pPr marL="514350" indent="-514350" algn="just" fontAlgn="auto">
              <a:spcAft>
                <a:spcPts val="0"/>
              </a:spcAft>
              <a:buFontTx/>
              <a:buChar char="-"/>
              <a:defRPr/>
            </a:pPr>
            <a:r>
              <a:rPr lang="tr-TR" sz="2500" dirty="0" smtClean="0">
                <a:solidFill>
                  <a:schemeClr val="tx1"/>
                </a:solidFill>
              </a:rPr>
              <a:t>Her iki ülke ile de ilişkilerin gelişmesi ve gerilmesi bağlamında etkili olabilecek önemli konular ve faktörler bulunmaktadır.</a:t>
            </a:r>
          </a:p>
          <a:p>
            <a:pPr marL="514350" indent="-514350" algn="just" fontAlgn="auto">
              <a:spcAft>
                <a:spcPts val="0"/>
              </a:spcAft>
              <a:buFontTx/>
              <a:buChar char="-"/>
              <a:defRPr/>
            </a:pPr>
            <a:r>
              <a:rPr lang="tr-TR" sz="2500" dirty="0" smtClean="0">
                <a:solidFill>
                  <a:schemeClr val="tx1"/>
                </a:solidFill>
              </a:rPr>
              <a:t>ABD ile ilişkiler açısından Amerika’nın Orta Doğu’daki saldırgan politikalarına ve müttefiklerini yaralayan yaklaşımlarına paralel olarak Türkiye’de son yıllarda artan Amerikan karşıtlığı, ABD’nin destek olduğu iddia edilen daha muhafazakar ancak sivil üstünlüğüne dayalı ve ordunun arka planda kaldığı modelin uygulamaya sokulmasında yaşanan sancılar, ABD’nin Kürt ve genel olarak Orta Doğu politikası gibi ciddi anlaşmazlık noktaları bulunmaktadır. </a:t>
            </a:r>
          </a:p>
          <a:p>
            <a:pPr marL="514350" indent="-514350" algn="just" fontAlgn="auto">
              <a:spcAft>
                <a:spcPts val="0"/>
              </a:spcAft>
              <a:buFontTx/>
              <a:buChar char="-"/>
              <a:defRPr/>
            </a:pPr>
            <a:r>
              <a:rPr lang="tr-TR" sz="2500" dirty="0" smtClean="0">
                <a:solidFill>
                  <a:schemeClr val="tx1"/>
                </a:solidFill>
              </a:rPr>
              <a:t>Çin Halk Cumhuriyeti ile ise Doğu Türkistan sorunu, dış ticaret açığının sürdürülemezliği (22,5 milyar USD ithalat, 2,5 milyar USD ihracat), Çin’deki tek parti modelinin zaafları, birbirini iyi tanımamak gibi çok ciddi sorunlar bulunmaktadır.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5-) TÜRKİYE’NİN POZİSYONU</a:t>
            </a:r>
          </a:p>
          <a:p>
            <a:pPr marL="514350" indent="-514350" algn="just" fontAlgn="auto">
              <a:spcAft>
                <a:spcPts val="0"/>
              </a:spcAft>
              <a:buFontTx/>
              <a:buChar char="-"/>
              <a:defRPr/>
            </a:pPr>
            <a:r>
              <a:rPr lang="tr-TR" sz="2500" dirty="0" smtClean="0">
                <a:solidFill>
                  <a:schemeClr val="tx1"/>
                </a:solidFill>
              </a:rPr>
              <a:t>Fakat her iki ülke ile ilişkilerin geliştirilmesi açısından da önemli dayanak noktaları bulunmaktadır.</a:t>
            </a:r>
          </a:p>
          <a:p>
            <a:pPr marL="514350" indent="-514350" algn="just" fontAlgn="auto">
              <a:spcAft>
                <a:spcPts val="0"/>
              </a:spcAft>
              <a:buFontTx/>
              <a:buChar char="-"/>
              <a:defRPr/>
            </a:pPr>
            <a:r>
              <a:rPr lang="tr-TR" sz="2500" dirty="0" smtClean="0">
                <a:solidFill>
                  <a:schemeClr val="tx1"/>
                </a:solidFill>
              </a:rPr>
              <a:t>ABD, Çin yükselişi karşısında Orta Doğu bölgesinde en güvenilir partneri olarak Türkiye’nin bölgesel bir güce dönüşmesine destek oluyor gözükmekte, nükleer enerji çalışmaları yapan İran’a yönelik tehdit algılaması nedeniyle Türkiye’ye giderek daha yakın durmaktadır. ABD’nin Avrasya’da daha fazla söz sahibi olmak adına Türk Cumhuriyetlerine yönelmesi de, Türkiye ve Rusya ile daha yakın ve dostane ilişkiler kurması sonucunu doğurabilir.</a:t>
            </a:r>
          </a:p>
          <a:p>
            <a:pPr marL="514350" indent="-514350" algn="just" fontAlgn="auto">
              <a:spcAft>
                <a:spcPts val="0"/>
              </a:spcAft>
              <a:buFontTx/>
              <a:buChar char="-"/>
              <a:defRPr/>
            </a:pPr>
            <a:r>
              <a:rPr lang="tr-TR" sz="2500" dirty="0" smtClean="0">
                <a:solidFill>
                  <a:schemeClr val="tx1"/>
                </a:solidFill>
              </a:rPr>
              <a:t>Çin ise egemenlik haklarına saygılı ve demokrasi önceliği olmayan bir dış politika izlediği için Türkiye’nin ABD’nin ısrarlı demokrasi söylemi karşısında bunalması durumunda Türkiye’ye eski modelini koruma fırsatı sunabileceği için yeni yükselen bir süper güç adayı olarak cazip bir müttefik haline gelebilir.</a:t>
            </a: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6-) SONUÇ</a:t>
            </a:r>
          </a:p>
          <a:p>
            <a:pPr marL="514350" indent="-514350" algn="just" fontAlgn="auto">
              <a:spcAft>
                <a:spcPts val="0"/>
              </a:spcAft>
              <a:buFontTx/>
              <a:buChar char="-"/>
              <a:defRPr/>
            </a:pPr>
            <a:r>
              <a:rPr lang="tr-TR" sz="2500" dirty="0" err="1" smtClean="0">
                <a:solidFill>
                  <a:schemeClr val="tx1"/>
                </a:solidFill>
              </a:rPr>
              <a:t>David</a:t>
            </a:r>
            <a:r>
              <a:rPr lang="tr-TR" sz="2500" dirty="0" smtClean="0">
                <a:solidFill>
                  <a:schemeClr val="tx1"/>
                </a:solidFill>
              </a:rPr>
              <a:t> </a:t>
            </a:r>
            <a:r>
              <a:rPr lang="tr-TR" sz="2500" dirty="0" err="1" smtClean="0">
                <a:solidFill>
                  <a:schemeClr val="tx1"/>
                </a:solidFill>
              </a:rPr>
              <a:t>Lai’nin</a:t>
            </a:r>
            <a:r>
              <a:rPr lang="tr-TR" sz="2500" dirty="0" smtClean="0">
                <a:solidFill>
                  <a:schemeClr val="tx1"/>
                </a:solidFill>
              </a:rPr>
              <a:t> “</a:t>
            </a:r>
            <a:r>
              <a:rPr lang="tr-TR" sz="2500" dirty="0" err="1" smtClean="0">
                <a:solidFill>
                  <a:schemeClr val="tx1"/>
                </a:solidFill>
              </a:rPr>
              <a:t>The</a:t>
            </a:r>
            <a:r>
              <a:rPr lang="tr-TR" sz="2500" dirty="0" smtClean="0">
                <a:solidFill>
                  <a:schemeClr val="tx1"/>
                </a:solidFill>
              </a:rPr>
              <a:t> United </a:t>
            </a:r>
            <a:r>
              <a:rPr lang="tr-TR" sz="2500" dirty="0" err="1" smtClean="0">
                <a:solidFill>
                  <a:schemeClr val="tx1"/>
                </a:solidFill>
              </a:rPr>
              <a:t>States</a:t>
            </a:r>
            <a:r>
              <a:rPr lang="tr-TR" sz="2500" dirty="0" smtClean="0">
                <a:solidFill>
                  <a:schemeClr val="tx1"/>
                </a:solidFill>
              </a:rPr>
              <a:t> </a:t>
            </a:r>
            <a:r>
              <a:rPr lang="tr-TR" sz="2500" dirty="0" err="1" smtClean="0">
                <a:solidFill>
                  <a:schemeClr val="tx1"/>
                </a:solidFill>
              </a:rPr>
              <a:t>and</a:t>
            </a:r>
            <a:r>
              <a:rPr lang="tr-TR" sz="2500" dirty="0" smtClean="0">
                <a:solidFill>
                  <a:schemeClr val="tx1"/>
                </a:solidFill>
              </a:rPr>
              <a:t> </a:t>
            </a:r>
            <a:r>
              <a:rPr lang="tr-TR" sz="2500" dirty="0" err="1" smtClean="0">
                <a:solidFill>
                  <a:schemeClr val="tx1"/>
                </a:solidFill>
              </a:rPr>
              <a:t>China</a:t>
            </a:r>
            <a:r>
              <a:rPr lang="tr-TR" sz="2500" dirty="0" smtClean="0">
                <a:solidFill>
                  <a:schemeClr val="tx1"/>
                </a:solidFill>
              </a:rPr>
              <a:t> in </a:t>
            </a:r>
            <a:r>
              <a:rPr lang="tr-TR" sz="2500" dirty="0" err="1" smtClean="0">
                <a:solidFill>
                  <a:schemeClr val="tx1"/>
                </a:solidFill>
              </a:rPr>
              <a:t>Power</a:t>
            </a:r>
            <a:r>
              <a:rPr lang="tr-TR" sz="2500" dirty="0" smtClean="0">
                <a:solidFill>
                  <a:schemeClr val="tx1"/>
                </a:solidFill>
              </a:rPr>
              <a:t> </a:t>
            </a:r>
            <a:r>
              <a:rPr lang="tr-TR" sz="2500" dirty="0" err="1" smtClean="0">
                <a:solidFill>
                  <a:schemeClr val="tx1"/>
                </a:solidFill>
              </a:rPr>
              <a:t>Transition</a:t>
            </a:r>
            <a:r>
              <a:rPr lang="tr-TR" sz="2500" dirty="0" smtClean="0">
                <a:solidFill>
                  <a:schemeClr val="tx1"/>
                </a:solidFill>
              </a:rPr>
              <a:t>” adlı kitabında belirttiği gibi, Çin ve ABD arasında önümüzdeki yıllarda kaçınılmaz bir şekilde güç değişimi yaşanacak ve bu iki ülke mücadele sürecine gireceklerdir. </a:t>
            </a:r>
          </a:p>
          <a:p>
            <a:pPr marL="514350" indent="-514350" algn="just" fontAlgn="auto">
              <a:spcAft>
                <a:spcPts val="0"/>
              </a:spcAft>
              <a:buFontTx/>
              <a:buChar char="-"/>
              <a:defRPr/>
            </a:pPr>
            <a:r>
              <a:rPr lang="tr-TR" sz="2500" dirty="0" smtClean="0">
                <a:solidFill>
                  <a:schemeClr val="tx1"/>
                </a:solidFill>
              </a:rPr>
              <a:t>Tarihte bu tarz güç mücadeleleri ve gücün el değiştirmesi süreçleri çok vahim kanlı olaylara neden olmuştur. Ancak bunun farkında olan ABD ve Çin belki de tarihte ilk kez daha barışçıl bir mücadele örneği gösterebilirler. Yine de iki ülkenin çıkarları </a:t>
            </a:r>
            <a:r>
              <a:rPr lang="tr-TR" sz="2500" dirty="0" err="1" smtClean="0">
                <a:solidFill>
                  <a:schemeClr val="tx1"/>
                </a:solidFill>
              </a:rPr>
              <a:t>Lai’ye</a:t>
            </a:r>
            <a:r>
              <a:rPr lang="tr-TR" sz="2500" dirty="0" smtClean="0">
                <a:solidFill>
                  <a:schemeClr val="tx1"/>
                </a:solidFill>
              </a:rPr>
              <a:t> göre mutlaka bir mücadele durumu doğuracaktır. </a:t>
            </a:r>
          </a:p>
          <a:p>
            <a:pPr marL="514350" indent="-514350" algn="just" fontAlgn="auto">
              <a:spcAft>
                <a:spcPts val="0"/>
              </a:spcAft>
              <a:buFontTx/>
              <a:buChar char="-"/>
              <a:defRPr/>
            </a:pPr>
            <a:r>
              <a:rPr lang="tr-TR" sz="2500" dirty="0" err="1" smtClean="0">
                <a:solidFill>
                  <a:schemeClr val="tx1"/>
                </a:solidFill>
              </a:rPr>
              <a:t>Lai’ye</a:t>
            </a:r>
            <a:r>
              <a:rPr lang="tr-TR" sz="2500" dirty="0" smtClean="0">
                <a:solidFill>
                  <a:schemeClr val="tx1"/>
                </a:solidFill>
              </a:rPr>
              <a:t> göre ikili ilişkilerde en tehlikeli ve savaşa müsait konu Tayvan’ın durumu olacaktır. Zaten daha şimdiden ABD’nin Tayvan’a silah satışları Çin tarafından kınanmakta ve ikili ilişkilerde gerginlik yaratmaktadır.</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6-) SONUÇ</a:t>
            </a:r>
          </a:p>
          <a:p>
            <a:pPr marL="514350" indent="-514350" algn="just" fontAlgn="auto">
              <a:spcAft>
                <a:spcPts val="0"/>
              </a:spcAft>
              <a:buFontTx/>
              <a:buChar char="-"/>
              <a:defRPr/>
            </a:pPr>
            <a:r>
              <a:rPr lang="tr-TR" sz="2500" dirty="0" smtClean="0">
                <a:solidFill>
                  <a:schemeClr val="tx1"/>
                </a:solidFill>
              </a:rPr>
              <a:t>“Yumuşak güç” kavramının yaratıcısı Joseph </a:t>
            </a:r>
            <a:r>
              <a:rPr lang="tr-TR" sz="2500" dirty="0" err="1" smtClean="0">
                <a:solidFill>
                  <a:schemeClr val="tx1"/>
                </a:solidFill>
              </a:rPr>
              <a:t>Nye’ın</a:t>
            </a:r>
            <a:r>
              <a:rPr lang="tr-TR" sz="2500" dirty="0" smtClean="0">
                <a:solidFill>
                  <a:schemeClr val="tx1"/>
                </a:solidFill>
              </a:rPr>
              <a:t> altını ısrarla çizdiği konu ise; post-modern dünyada gücün artık bir </a:t>
            </a:r>
            <a:r>
              <a:rPr lang="tr-TR" sz="2500" dirty="0" err="1" smtClean="0">
                <a:solidFill>
                  <a:schemeClr val="tx1"/>
                </a:solidFill>
              </a:rPr>
              <a:t>zero</a:t>
            </a:r>
            <a:r>
              <a:rPr lang="tr-TR" sz="2500" dirty="0" smtClean="0">
                <a:solidFill>
                  <a:schemeClr val="tx1"/>
                </a:solidFill>
              </a:rPr>
              <a:t>-</a:t>
            </a:r>
            <a:r>
              <a:rPr lang="tr-TR" sz="2500" dirty="0" err="1" smtClean="0">
                <a:solidFill>
                  <a:schemeClr val="tx1"/>
                </a:solidFill>
              </a:rPr>
              <a:t>sum</a:t>
            </a:r>
            <a:r>
              <a:rPr lang="tr-TR" sz="2500" dirty="0" smtClean="0">
                <a:solidFill>
                  <a:schemeClr val="tx1"/>
                </a:solidFill>
              </a:rPr>
              <a:t> (bir tarafın kazandığı, bir tarafın kaybettiği durum) kavram olmadığı ve her iki tarafın da kazanabileceği ve farklı alanlarda birbirlerine üstünlük sağlayabileceği gerçeğidir. </a:t>
            </a:r>
          </a:p>
          <a:p>
            <a:pPr marL="514350" indent="-514350" algn="just" fontAlgn="auto">
              <a:spcAft>
                <a:spcPts val="0"/>
              </a:spcAft>
              <a:buFontTx/>
              <a:buChar char="-"/>
              <a:defRPr/>
            </a:pPr>
            <a:r>
              <a:rPr lang="tr-TR" sz="2500" dirty="0" err="1" smtClean="0">
                <a:solidFill>
                  <a:schemeClr val="tx1"/>
                </a:solidFill>
              </a:rPr>
              <a:t>Nye’a</a:t>
            </a:r>
            <a:r>
              <a:rPr lang="tr-TR" sz="2500" dirty="0" smtClean="0">
                <a:solidFill>
                  <a:schemeClr val="tx1"/>
                </a:solidFill>
              </a:rPr>
              <a:t> göre günümüz dünyasında güç iki şekilde el değiştirmektedir. Birincisi güç ekonomik kaynaklarla alakalı olarak giderek Batı’dan Doğu’ya (Asya’ya) kaymakta ama aynı zamanda ikinci olarak güç devletlerden devlet dışı aktörlere kaymaktadır. </a:t>
            </a:r>
          </a:p>
          <a:p>
            <a:pPr marL="514350" indent="-514350" algn="just" fontAlgn="auto">
              <a:spcAft>
                <a:spcPts val="0"/>
              </a:spcAft>
              <a:buFontTx/>
              <a:buChar char="-"/>
              <a:defRPr/>
            </a:pPr>
            <a:r>
              <a:rPr lang="tr-TR" sz="2500" dirty="0" err="1" smtClean="0">
                <a:solidFill>
                  <a:schemeClr val="tx1"/>
                </a:solidFill>
              </a:rPr>
              <a:t>Nye’a</a:t>
            </a:r>
            <a:r>
              <a:rPr lang="tr-TR" sz="2500" dirty="0" smtClean="0">
                <a:solidFill>
                  <a:schemeClr val="tx1"/>
                </a:solidFill>
              </a:rPr>
              <a:t> göre ABD sert gücüne ek olarak geliştirdiği yumuşak güç unsurlarıyla 21. yüzyılda da üstünlüğünü sürdürülebilir. </a:t>
            </a:r>
            <a:r>
              <a:rPr lang="tr-TR" sz="2500" dirty="0" err="1" smtClean="0">
                <a:solidFill>
                  <a:schemeClr val="tx1"/>
                </a:solidFill>
              </a:rPr>
              <a:t>Nye’a</a:t>
            </a:r>
            <a:r>
              <a:rPr lang="tr-TR" sz="2500" dirty="0" smtClean="0">
                <a:solidFill>
                  <a:schemeClr val="tx1"/>
                </a:solidFill>
              </a:rPr>
              <a:t> göre 21. yüzyılda kimin ordusunun kazandığından ziyade, kimin hikayesinin kazanacağı daha önemli olacaktır. ABD yumuşak güç unsurlarıyla daha uzun süre Çin’in önünde yer alabilir.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Autofit/>
          </a:bodyPr>
          <a:lstStyle/>
          <a:p>
            <a:pPr marL="514350" indent="-514350" fontAlgn="auto">
              <a:spcAft>
                <a:spcPts val="0"/>
              </a:spcAft>
              <a:buFont typeface="Arial" pitchFamily="34" charset="0"/>
              <a:buNone/>
              <a:defRPr/>
            </a:pPr>
            <a:r>
              <a:rPr lang="tr-TR" sz="2500" b="1" dirty="0" smtClean="0">
                <a:solidFill>
                  <a:schemeClr val="tx1"/>
                </a:solidFill>
              </a:rPr>
              <a:t>6-) SONUÇ</a:t>
            </a:r>
          </a:p>
          <a:p>
            <a:pPr marL="514350" indent="-514350" algn="just" fontAlgn="auto">
              <a:spcAft>
                <a:spcPts val="0"/>
              </a:spcAft>
              <a:buFontTx/>
              <a:buChar char="-"/>
              <a:defRPr/>
            </a:pPr>
            <a:r>
              <a:rPr lang="tr-TR" sz="2500" dirty="0" smtClean="0">
                <a:solidFill>
                  <a:schemeClr val="tx1"/>
                </a:solidFill>
              </a:rPr>
              <a:t>Henüz öncü sinyallerini aldığımız ABD-Çin rekabeti 21. yüzyıl dünyasını şekillendirecek en önemli siyasal konudur. </a:t>
            </a:r>
          </a:p>
          <a:p>
            <a:pPr marL="514350" indent="-514350" algn="just" fontAlgn="auto">
              <a:spcAft>
                <a:spcPts val="0"/>
              </a:spcAft>
              <a:buFontTx/>
              <a:buChar char="-"/>
              <a:defRPr/>
            </a:pPr>
            <a:r>
              <a:rPr lang="tr-TR" sz="2500" dirty="0" smtClean="0">
                <a:solidFill>
                  <a:schemeClr val="tx1"/>
                </a:solidFill>
              </a:rPr>
              <a:t>Bu rekabet denkleminde Çin ekonomik gücüne, büyük nüfusuna, gelişen teknolojik ve askeri gücüne güvenirken, zayıf karnı olarak siyasal modeli ve kültürünün cazibe eksikliği, geliştikçe kendi içerisinde ortaya çıkacak siyasal sorunlar, liderlik deneyiminin olmayışı, askeri gücünün henüz yetersizliği ve güçlü müttefiklerinin olmayışı öne çıkmaktadır.</a:t>
            </a:r>
          </a:p>
          <a:p>
            <a:pPr marL="514350" indent="-514350" algn="just" fontAlgn="auto">
              <a:spcAft>
                <a:spcPts val="0"/>
              </a:spcAft>
              <a:buFontTx/>
              <a:buChar char="-"/>
              <a:defRPr/>
            </a:pPr>
            <a:r>
              <a:rPr lang="tr-TR" sz="2500" dirty="0" smtClean="0">
                <a:solidFill>
                  <a:schemeClr val="tx1"/>
                </a:solidFill>
              </a:rPr>
              <a:t>Halihazırdaki süper güç ABD ise muazzam askeri gücü, siyasal ve kültürel cazibesi, liderlik tecrübeleri ve NATO vb. uluslararası kuruluşlarla oluşturduğu güçlü müttefiklik ilişkilerine güvenmekte, zayıf karnı olarak ise gerileyen siyasi ve ekonomik gücü, yanlış tercihleri nedeniyle kendisine artık daha az güvenen bazı müttefikleri ve kendisini yenileyememe riski bulunmaktadır. </a:t>
            </a:r>
          </a:p>
          <a:p>
            <a:pPr marL="514350" indent="-514350" algn="just" fontAlgn="auto">
              <a:spcAft>
                <a:spcPts val="0"/>
              </a:spcAft>
              <a:buFontTx/>
              <a:buChar char="-"/>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762000"/>
            <a:ext cx="9144000" cy="6096000"/>
          </a:xfrm>
        </p:spPr>
        <p:txBody>
          <a:bodyPr rtlCol="0">
            <a:noAutofit/>
          </a:bodyPr>
          <a:lstStyle/>
          <a:p>
            <a:pPr marL="514350" indent="-514350" fontAlgn="auto">
              <a:spcAft>
                <a:spcPts val="0"/>
              </a:spcAft>
              <a:buFont typeface="Arial" pitchFamily="34" charset="0"/>
              <a:buNone/>
              <a:defRPr/>
            </a:pPr>
            <a:r>
              <a:rPr lang="tr-TR" sz="2300" b="1" dirty="0" smtClean="0">
                <a:solidFill>
                  <a:schemeClr val="tx1"/>
                </a:solidFill>
              </a:rPr>
              <a:t>6-) SONUÇ</a:t>
            </a:r>
          </a:p>
          <a:p>
            <a:pPr marL="514350" indent="-514350" algn="just" fontAlgn="auto">
              <a:spcAft>
                <a:spcPts val="0"/>
              </a:spcAft>
              <a:buFont typeface="Arial" pitchFamily="34" charset="0"/>
              <a:buNone/>
              <a:defRPr/>
            </a:pPr>
            <a:r>
              <a:rPr lang="tr-TR" sz="2300" dirty="0" smtClean="0">
                <a:solidFill>
                  <a:schemeClr val="tx1"/>
                </a:solidFill>
              </a:rPr>
              <a:t>	Türkiye açısından bu rekabet ortamında en makul çözüm ise şöyle özetlenebilir; </a:t>
            </a:r>
            <a:endParaRPr lang="tr-TR" sz="2300" dirty="0">
              <a:solidFill>
                <a:schemeClr val="tx1"/>
              </a:solidFill>
            </a:endParaRPr>
          </a:p>
          <a:p>
            <a:pPr marL="514350" indent="-514350" algn="just" fontAlgn="auto">
              <a:spcAft>
                <a:spcPts val="0"/>
              </a:spcAft>
              <a:buFontTx/>
              <a:buChar char="-"/>
              <a:defRPr/>
            </a:pPr>
            <a:r>
              <a:rPr lang="tr-TR" sz="2300" dirty="0" smtClean="0">
                <a:solidFill>
                  <a:schemeClr val="tx1"/>
                </a:solidFill>
              </a:rPr>
              <a:t>Maceracı arayışlar içerisine girmeden, mevcut dengeler ve bağlı olunan ittifaklar-kuruluşlar bağlamında bu mücadeleyi yakından gözlemlemek, </a:t>
            </a:r>
          </a:p>
          <a:p>
            <a:pPr marL="514350" indent="-514350" algn="just" fontAlgn="auto">
              <a:spcAft>
                <a:spcPts val="0"/>
              </a:spcAft>
              <a:buFontTx/>
              <a:buChar char="-"/>
              <a:defRPr/>
            </a:pPr>
            <a:r>
              <a:rPr lang="tr-TR" sz="2300" dirty="0">
                <a:solidFill>
                  <a:schemeClr val="tx1"/>
                </a:solidFill>
              </a:rPr>
              <a:t>K</a:t>
            </a:r>
            <a:r>
              <a:rPr lang="tr-TR" sz="2300" dirty="0" smtClean="0">
                <a:solidFill>
                  <a:schemeClr val="tx1"/>
                </a:solidFill>
              </a:rPr>
              <a:t>endi güvenliği ve ekonomik gelişimi bağlamında ilişkilerini çeşitlendirmek, bu çeşitlendirmeyi mümkün olduğunca kendi iç sorunlarını çözmüş ve demokratik modelini oturtmuş ülkelerle yapmak, </a:t>
            </a:r>
          </a:p>
          <a:p>
            <a:pPr marL="514350" indent="-514350" algn="just" fontAlgn="auto">
              <a:spcAft>
                <a:spcPts val="0"/>
              </a:spcAft>
              <a:buFontTx/>
              <a:buChar char="-"/>
              <a:defRPr/>
            </a:pPr>
            <a:r>
              <a:rPr lang="tr-TR" sz="2300" dirty="0" smtClean="0">
                <a:solidFill>
                  <a:schemeClr val="tx1"/>
                </a:solidFill>
              </a:rPr>
              <a:t>ABD ile yakın ilişkilerinde kendisine yönelik haksız tutumlar ve siyasal rejimini tehlikeye sokacak gelişmeler karşısında Çin kartını alternatif olarak gündemde tutmak, </a:t>
            </a:r>
          </a:p>
          <a:p>
            <a:pPr marL="514350" indent="-514350" algn="just" fontAlgn="auto">
              <a:spcAft>
                <a:spcPts val="0"/>
              </a:spcAft>
              <a:buFontTx/>
              <a:buChar char="-"/>
              <a:defRPr/>
            </a:pPr>
            <a:r>
              <a:rPr lang="tr-TR" sz="2300" dirty="0" smtClean="0">
                <a:solidFill>
                  <a:schemeClr val="tx1"/>
                </a:solidFill>
              </a:rPr>
              <a:t>Türk dünyasıyla daha yakın ilişkiler geliştirerek ABD-Çin-Rusya üçlüsü temelinde seyredecek dünya politikasında daha etkili bir aktör haline gelmek,</a:t>
            </a:r>
          </a:p>
          <a:p>
            <a:pPr marL="514350" indent="-514350" algn="just" fontAlgn="auto">
              <a:spcAft>
                <a:spcPts val="0"/>
              </a:spcAft>
              <a:buFontTx/>
              <a:buChar char="-"/>
              <a:defRPr/>
            </a:pPr>
            <a:r>
              <a:rPr lang="tr-TR" sz="2300" dirty="0" smtClean="0">
                <a:solidFill>
                  <a:schemeClr val="tx1"/>
                </a:solidFill>
              </a:rPr>
              <a:t>Enerji açığını bir an önce farklı enstrümanları devreye sokarak kapatmak olmalıdır. </a:t>
            </a:r>
          </a:p>
          <a:p>
            <a:pPr fontAlgn="auto">
              <a:spcAft>
                <a:spcPts val="0"/>
              </a:spcAft>
              <a:buFont typeface="Arial" pitchFamily="34" charset="0"/>
              <a:buNone/>
              <a:defRPr/>
            </a:pPr>
            <a:endParaRPr lang="tr-TR" sz="2300" dirty="0">
              <a:solidFill>
                <a:schemeClr val="tx1"/>
              </a:solidFill>
            </a:endParaRPr>
          </a:p>
          <a:p>
            <a:pPr fontAlgn="auto">
              <a:spcAft>
                <a:spcPts val="0"/>
              </a:spcAft>
              <a:buFont typeface="Arial" pitchFamily="34" charset="0"/>
              <a:buNone/>
              <a:defRPr/>
            </a:pPr>
            <a:endParaRPr lang="tr-TR" sz="2300" dirty="0" smtClean="0">
              <a:solidFill>
                <a:schemeClr val="tx1"/>
              </a:solidFill>
            </a:endParaRPr>
          </a:p>
          <a:p>
            <a:pPr fontAlgn="auto">
              <a:spcAft>
                <a:spcPts val="0"/>
              </a:spcAft>
              <a:buFont typeface="Arial" pitchFamily="34" charset="0"/>
              <a:buNone/>
              <a:defRPr/>
            </a:pPr>
            <a:endParaRPr lang="tr-TR" sz="2300" dirty="0">
              <a:solidFill>
                <a:schemeClr val="tx1"/>
              </a:solidFill>
            </a:endParaRPr>
          </a:p>
          <a:p>
            <a:pPr fontAlgn="auto">
              <a:spcAft>
                <a:spcPts val="0"/>
              </a:spcAft>
              <a:buFont typeface="Arial" pitchFamily="34" charset="0"/>
              <a:buNone/>
              <a:defRPr/>
            </a:pPr>
            <a:endParaRPr lang="tr-TR" sz="2300" dirty="0" smtClean="0">
              <a:solidFill>
                <a:schemeClr val="tx1"/>
              </a:solidFill>
            </a:endParaRPr>
          </a:p>
          <a:p>
            <a:pPr fontAlgn="auto">
              <a:spcAft>
                <a:spcPts val="0"/>
              </a:spcAft>
              <a:buFont typeface="Arial" pitchFamily="34" charset="0"/>
              <a:buNone/>
              <a:defRPr/>
            </a:pPr>
            <a:endParaRPr lang="tr-TR" sz="2300" dirty="0">
              <a:solidFill>
                <a:schemeClr val="tx1"/>
              </a:solidFill>
            </a:endParaRPr>
          </a:p>
          <a:p>
            <a:pPr fontAlgn="auto">
              <a:spcAft>
                <a:spcPts val="0"/>
              </a:spcAft>
              <a:buFont typeface="Arial" pitchFamily="34" charset="0"/>
              <a:buNone/>
              <a:defRPr/>
            </a:pPr>
            <a:endParaRPr lang="tr-TR" sz="23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Başlık"/>
          <p:cNvSpPr>
            <a:spLocks noGrp="1"/>
          </p:cNvSpPr>
          <p:nvPr>
            <p:ph type="ctrTitle"/>
          </p:nvPr>
        </p:nvSpPr>
        <p:spPr>
          <a:xfrm>
            <a:off x="0" y="0"/>
            <a:ext cx="9144000" cy="8382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762000"/>
            <a:ext cx="9144000" cy="6096000"/>
          </a:xfrm>
        </p:spPr>
        <p:txBody>
          <a:bodyPr>
            <a:noAutofit/>
          </a:bodyPr>
          <a:lstStyle/>
          <a:p>
            <a:r>
              <a:rPr lang="tr-TR" sz="1200" b="1" smtClean="0">
                <a:solidFill>
                  <a:schemeClr val="tx1"/>
                </a:solidFill>
              </a:rPr>
              <a:t>KAYNAKLAR</a:t>
            </a:r>
          </a:p>
          <a:p>
            <a:pPr algn="just">
              <a:buFontTx/>
              <a:buChar char="-"/>
            </a:pPr>
            <a:r>
              <a:rPr lang="tr-TR" sz="900" smtClean="0">
                <a:solidFill>
                  <a:schemeClr val="tx1"/>
                </a:solidFill>
              </a:rPr>
              <a:t> Atagenç, Ömer (2012), “Pasifik Sularındaki Bermuda Şeytan Üçgeni: ABD-Çin-Hindistan”, </a:t>
            </a:r>
            <a:r>
              <a:rPr lang="tr-TR" sz="900" i="1" smtClean="0">
                <a:solidFill>
                  <a:schemeClr val="tx1"/>
                </a:solidFill>
              </a:rPr>
              <a:t>Bilgesam</a:t>
            </a:r>
            <a:r>
              <a:rPr lang="tr-TR" sz="900" smtClean="0">
                <a:solidFill>
                  <a:schemeClr val="tx1"/>
                </a:solidFill>
              </a:rPr>
              <a:t>, Erişim Tarihi: 16.04.2012, Erişim Adresi: </a:t>
            </a:r>
            <a:r>
              <a:rPr lang="tr-TR" sz="900" smtClean="0">
                <a:solidFill>
                  <a:schemeClr val="tx1"/>
                </a:solidFill>
                <a:hlinkClick r:id="rId2"/>
              </a:rPr>
              <a:t>http://www.bilgesam.org/tr/index.php?option=com_content&amp;view=article&amp;id=2006:pasifik-sularndaki-bermuda-eytan-uecgeni-abd-cin-hindistan&amp;catid=92:analizler-uzakdogu&amp;Itemid=140</a:t>
            </a:r>
            <a:r>
              <a:rPr lang="tr-TR" sz="900" smtClean="0">
                <a:solidFill>
                  <a:schemeClr val="tx1"/>
                </a:solidFill>
              </a:rPr>
              <a:t>. </a:t>
            </a:r>
          </a:p>
          <a:p>
            <a:pPr algn="just">
              <a:buFontTx/>
              <a:buChar char="-"/>
            </a:pPr>
            <a:r>
              <a:rPr lang="tr-TR" sz="900" smtClean="0">
                <a:solidFill>
                  <a:schemeClr val="tx1"/>
                </a:solidFill>
              </a:rPr>
              <a:t> Brzezinski, Zbigniew (2000), </a:t>
            </a:r>
            <a:r>
              <a:rPr lang="tr-TR" sz="900" i="1" smtClean="0">
                <a:solidFill>
                  <a:schemeClr val="tx1"/>
                </a:solidFill>
              </a:rPr>
              <a:t>The Geostrategic Triad: Living with China, Europe, and Russia</a:t>
            </a:r>
            <a:r>
              <a:rPr lang="tr-TR" sz="900" smtClean="0">
                <a:solidFill>
                  <a:schemeClr val="tx1"/>
                </a:solidFill>
              </a:rPr>
              <a:t>, Center for Strategic &amp; Intl Studies.</a:t>
            </a:r>
          </a:p>
          <a:p>
            <a:pPr algn="just">
              <a:buFontTx/>
              <a:buChar char="-"/>
            </a:pPr>
            <a:r>
              <a:rPr lang="tr-TR" sz="900" smtClean="0">
                <a:solidFill>
                  <a:schemeClr val="tx1"/>
                </a:solidFill>
              </a:rPr>
              <a:t> “Çin’in Yükselişi ABD İçin Bir Tehdit Mi?”, Münazara: Zbigniew Brzezinski ve John J. Mearsheimer (Türkçesi Ertuğrul Aydın), </a:t>
            </a:r>
            <a:r>
              <a:rPr lang="tr-TR" sz="900" i="1" smtClean="0">
                <a:solidFill>
                  <a:schemeClr val="tx1"/>
                </a:solidFill>
              </a:rPr>
              <a:t>DÜBAM</a:t>
            </a:r>
            <a:r>
              <a:rPr lang="tr-TR" sz="900" smtClean="0">
                <a:solidFill>
                  <a:schemeClr val="tx1"/>
                </a:solidFill>
              </a:rPr>
              <a:t>, Erişim Tarihi: 16.04.2012, Erişim Adresi: </a:t>
            </a:r>
            <a:r>
              <a:rPr lang="tr-TR" sz="900" smtClean="0">
                <a:solidFill>
                  <a:schemeClr val="tx1"/>
                </a:solidFill>
                <a:hlinkClick r:id="rId3"/>
              </a:rPr>
              <a:t>http://www.dunyabulteni.net/file/2010/munazara-cinin-yukselisi-abd-icin-bir-tehdit-mi.pdf</a:t>
            </a:r>
            <a:r>
              <a:rPr lang="tr-TR" sz="900" smtClean="0">
                <a:solidFill>
                  <a:schemeClr val="tx1"/>
                </a:solidFill>
              </a:rPr>
              <a:t>. </a:t>
            </a:r>
          </a:p>
          <a:p>
            <a:pPr algn="just">
              <a:buFontTx/>
              <a:buChar char="-"/>
            </a:pPr>
            <a:r>
              <a:rPr lang="tr-TR" sz="900" smtClean="0">
                <a:solidFill>
                  <a:schemeClr val="tx1"/>
                </a:solidFill>
              </a:rPr>
              <a:t> Dedekoca, A. Ersin (2011), “ABD-Çin İlişkilerinin Ekonomi Politiği ve Yeni Dünya Düzeni Oluşumuna Etkileri”, Kadir Has Üniversitesi Sosyal Bilimler Enstitüsü Uluslararası İlişkiler Bilim Dalı Uluslararası İlişkiler ve Küreselleşme Programı  Yüksek Lisans Tezi.</a:t>
            </a:r>
          </a:p>
          <a:p>
            <a:pPr algn="just">
              <a:buFontTx/>
              <a:buChar char="-"/>
            </a:pPr>
            <a:r>
              <a:rPr lang="tr-TR" sz="900" smtClean="0">
                <a:solidFill>
                  <a:schemeClr val="tx1"/>
                </a:solidFill>
              </a:rPr>
              <a:t> Fidan, Giray (2011), “Çin: Arap Dünyası İlişkileri: Herşey Yolundayken Bu Devrim Nereden Çıktı?”, </a:t>
            </a:r>
            <a:r>
              <a:rPr lang="tr-TR" sz="900" i="1" smtClean="0">
                <a:solidFill>
                  <a:schemeClr val="tx1"/>
                </a:solidFill>
              </a:rPr>
              <a:t>21. Yüzyıl Türkiye Enstitüsü</a:t>
            </a:r>
            <a:r>
              <a:rPr lang="tr-TR" sz="900" smtClean="0">
                <a:solidFill>
                  <a:schemeClr val="tx1"/>
                </a:solidFill>
              </a:rPr>
              <a:t>, Erişim Tarihi: 15.04.2012, Erişim Adresi: </a:t>
            </a:r>
            <a:r>
              <a:rPr lang="tr-TR" sz="900" smtClean="0">
                <a:solidFill>
                  <a:schemeClr val="tx1"/>
                </a:solidFill>
                <a:hlinkClick r:id="rId4"/>
              </a:rPr>
              <a:t>http://www.21yyte.org/tr/yazi6096-Cin_Arap_Dunyasi_Iliskileri_Hersey_Yolundayken_Bu_Devrim_Nereden_Cikti.html</a:t>
            </a:r>
            <a:r>
              <a:rPr lang="tr-TR" sz="900" smtClean="0">
                <a:solidFill>
                  <a:schemeClr val="tx1"/>
                </a:solidFill>
              </a:rPr>
              <a:t>. </a:t>
            </a:r>
          </a:p>
          <a:p>
            <a:pPr algn="just">
              <a:buFontTx/>
              <a:buChar char="-"/>
            </a:pPr>
            <a:r>
              <a:rPr lang="tr-TR" sz="900" smtClean="0">
                <a:solidFill>
                  <a:schemeClr val="tx1"/>
                </a:solidFill>
              </a:rPr>
              <a:t> Güneş, Köken (2012), “Çin Açılımı: Türk Çin Politik ve Ekonomik İlişkilerinde Yeni Boyut”, </a:t>
            </a:r>
            <a:r>
              <a:rPr lang="tr-TR" sz="900" i="1" smtClean="0">
                <a:solidFill>
                  <a:schemeClr val="tx1"/>
                </a:solidFill>
              </a:rPr>
              <a:t>Uluslararası Politika </a:t>
            </a:r>
            <a:r>
              <a:rPr lang="tr-TR" sz="900" smtClean="0">
                <a:solidFill>
                  <a:schemeClr val="tx1"/>
                </a:solidFill>
              </a:rPr>
              <a:t>Akademisi, Erişim Tarihi: 15.04.2012, Erişim Adresi:  </a:t>
            </a:r>
            <a:r>
              <a:rPr lang="tr-TR" sz="900" smtClean="0">
                <a:solidFill>
                  <a:schemeClr val="tx1"/>
                </a:solidFill>
                <a:hlinkClick r:id="rId5"/>
              </a:rPr>
              <a:t>http://politikaakademisi.org/?p=630</a:t>
            </a:r>
            <a:r>
              <a:rPr lang="tr-TR" sz="900" smtClean="0">
                <a:solidFill>
                  <a:schemeClr val="tx1"/>
                </a:solidFill>
              </a:rPr>
              <a:t>. </a:t>
            </a:r>
          </a:p>
          <a:p>
            <a:pPr algn="just">
              <a:buFontTx/>
              <a:buChar char="-"/>
            </a:pPr>
            <a:r>
              <a:rPr lang="tr-TR" sz="900" smtClean="0">
                <a:solidFill>
                  <a:schemeClr val="tx1"/>
                </a:solidFill>
              </a:rPr>
              <a:t> Güneş, Köken (2012), “Yeni Dönem Türk-Çin Ekonomik İlişkileri - 1”, </a:t>
            </a:r>
            <a:r>
              <a:rPr lang="tr-TR" sz="900" i="1" smtClean="0">
                <a:solidFill>
                  <a:schemeClr val="tx1"/>
                </a:solidFill>
              </a:rPr>
              <a:t>Uluslararası Politika Akademisi</a:t>
            </a:r>
            <a:r>
              <a:rPr lang="tr-TR" sz="900" smtClean="0">
                <a:solidFill>
                  <a:schemeClr val="tx1"/>
                </a:solidFill>
              </a:rPr>
              <a:t>, Erişim Tarihi: 15.04.2012, Erişim Adresi: </a:t>
            </a:r>
            <a:r>
              <a:rPr lang="tr-TR" sz="900" smtClean="0">
                <a:solidFill>
                  <a:schemeClr val="tx1"/>
                </a:solidFill>
                <a:hlinkClick r:id="rId6"/>
              </a:rPr>
              <a:t>http://politikaakademisi.org/?p=111</a:t>
            </a:r>
            <a:r>
              <a:rPr lang="tr-TR" sz="900" smtClean="0">
                <a:solidFill>
                  <a:schemeClr val="tx1"/>
                </a:solidFill>
              </a:rPr>
              <a:t>. </a:t>
            </a:r>
          </a:p>
          <a:p>
            <a:pPr algn="just">
              <a:buFontTx/>
              <a:buChar char="-"/>
            </a:pPr>
            <a:r>
              <a:rPr lang="tr-TR" sz="900" smtClean="0">
                <a:solidFill>
                  <a:schemeClr val="tx1"/>
                </a:solidFill>
              </a:rPr>
              <a:t> Karaca, R. Kutay (2007), “Türkiye-Çin Halk Cumhuriyeti İlişkilerinde Doğu Türkistan Sorunu”, </a:t>
            </a:r>
            <a:r>
              <a:rPr lang="tr-TR" sz="900" i="1" smtClean="0">
                <a:solidFill>
                  <a:schemeClr val="tx1"/>
                </a:solidFill>
              </a:rPr>
              <a:t>Akademik Bakış</a:t>
            </a:r>
            <a:r>
              <a:rPr lang="tr-TR" sz="900" smtClean="0">
                <a:solidFill>
                  <a:schemeClr val="tx1"/>
                </a:solidFill>
              </a:rPr>
              <a:t>, Cilt 1, Sayı 1, Kış 2007. </a:t>
            </a:r>
          </a:p>
          <a:p>
            <a:pPr algn="just">
              <a:buFontTx/>
              <a:buChar char="-"/>
            </a:pPr>
            <a:r>
              <a:rPr lang="tr-TR" sz="900" smtClean="0">
                <a:solidFill>
                  <a:schemeClr val="tx1"/>
                </a:solidFill>
              </a:rPr>
              <a:t> Kızıltan, Alaattin (2004), “Tek Kutuplu Bir Dünyada Çin Halk Cumhuriyeti’nin Süper Güç Olabilirliği”, </a:t>
            </a:r>
            <a:r>
              <a:rPr lang="tr-TR" sz="900" i="1" smtClean="0">
                <a:solidFill>
                  <a:schemeClr val="tx1"/>
                </a:solidFill>
              </a:rPr>
              <a:t>C.Ü. İktisadi ve İdari Bilimler Dergisi</a:t>
            </a:r>
            <a:r>
              <a:rPr lang="tr-TR" sz="900" smtClean="0">
                <a:solidFill>
                  <a:schemeClr val="tx1"/>
                </a:solidFill>
              </a:rPr>
              <a:t>, Cilt 5, Sayı 1.</a:t>
            </a:r>
          </a:p>
          <a:p>
            <a:pPr algn="just">
              <a:buFontTx/>
              <a:buChar char="-"/>
            </a:pPr>
            <a:r>
              <a:rPr lang="tr-TR" sz="900" smtClean="0">
                <a:solidFill>
                  <a:schemeClr val="tx1"/>
                </a:solidFill>
              </a:rPr>
              <a:t> Kireçci, M. Akif (2011), “Türk Cumhuriyetleri’nin Bağımsızlıklarının 20. Yılında Amerika Birleşik Devletleri’nin Orta Asya Politikaları”, Erişim Tarihi: 16.04.2012, Erişim Adresi: </a:t>
            </a:r>
            <a:r>
              <a:rPr lang="tr-TR" sz="900" smtClean="0">
                <a:solidFill>
                  <a:schemeClr val="tx1"/>
                </a:solidFill>
                <a:hlinkClick r:id="rId7"/>
              </a:rPr>
              <a:t>http://yayinlar.yesevi.edu.tr/static/kitaplar/abd_ortaasya_raporu.pdf</a:t>
            </a:r>
            <a:r>
              <a:rPr lang="tr-TR" sz="900" smtClean="0">
                <a:solidFill>
                  <a:schemeClr val="tx1"/>
                </a:solidFill>
              </a:rPr>
              <a:t>. </a:t>
            </a:r>
          </a:p>
          <a:p>
            <a:pPr algn="just">
              <a:buFontTx/>
              <a:buChar char="-"/>
            </a:pPr>
            <a:r>
              <a:rPr lang="tr-TR" sz="900" smtClean="0">
                <a:solidFill>
                  <a:schemeClr val="tx1"/>
                </a:solidFill>
              </a:rPr>
              <a:t> Lai, David (2011), “The United States and China in Power Transition”, Erişim Tarihi: 16.04.2012, Erişim Adresi: </a:t>
            </a:r>
            <a:r>
              <a:rPr lang="tr-TR" sz="900" smtClean="0">
                <a:solidFill>
                  <a:schemeClr val="tx1"/>
                </a:solidFill>
                <a:hlinkClick r:id="rId8"/>
              </a:rPr>
              <a:t>http://www.strategicstudiesinstitute.army.mil/pdffiles/PUB1093.pdf</a:t>
            </a:r>
            <a:r>
              <a:rPr lang="tr-TR" sz="900" smtClean="0">
                <a:solidFill>
                  <a:schemeClr val="tx1"/>
                </a:solidFill>
              </a:rPr>
              <a:t>. </a:t>
            </a:r>
          </a:p>
          <a:p>
            <a:pPr algn="just">
              <a:buFontTx/>
              <a:buChar char="-"/>
            </a:pPr>
            <a:r>
              <a:rPr lang="tr-TR" sz="900" smtClean="0">
                <a:solidFill>
                  <a:schemeClr val="tx1"/>
                </a:solidFill>
              </a:rPr>
              <a:t> Library of Congress – Federal Research Division (2006), “Country Profile: China”, Erişim Tarihi: 16.04.2012, Erişim Adresi: </a:t>
            </a:r>
            <a:r>
              <a:rPr lang="tr-TR" sz="900" smtClean="0">
                <a:solidFill>
                  <a:schemeClr val="tx1"/>
                </a:solidFill>
                <a:hlinkClick r:id="rId9"/>
              </a:rPr>
              <a:t>http://lcweb2.loc.gov/frd/cs/profiles/China.pdf</a:t>
            </a:r>
            <a:r>
              <a:rPr lang="tr-TR" sz="900" smtClean="0">
                <a:solidFill>
                  <a:schemeClr val="tx1"/>
                </a:solidFill>
              </a:rPr>
              <a:t>.  </a:t>
            </a:r>
          </a:p>
          <a:p>
            <a:pPr algn="just">
              <a:buFontTx/>
              <a:buChar char="-"/>
            </a:pPr>
            <a:r>
              <a:rPr lang="tr-TR" sz="900" smtClean="0">
                <a:solidFill>
                  <a:schemeClr val="tx1"/>
                </a:solidFill>
              </a:rPr>
              <a:t> Lin, Christina Y. (2010), “China, Iran, and North Korea: A Triangular Strategic Alliance”, </a:t>
            </a:r>
            <a:r>
              <a:rPr lang="en-US" sz="900" i="1" smtClean="0">
                <a:solidFill>
                  <a:schemeClr val="tx1"/>
                </a:solidFill>
              </a:rPr>
              <a:t>Middle East Review of International Affairs</a:t>
            </a:r>
            <a:r>
              <a:rPr lang="en-US" sz="900" smtClean="0">
                <a:solidFill>
                  <a:schemeClr val="tx1"/>
                </a:solidFill>
              </a:rPr>
              <a:t>, Vol. 14, No. 1 (March 2010)</a:t>
            </a:r>
            <a:r>
              <a:rPr lang="tr-TR" sz="900" smtClean="0">
                <a:solidFill>
                  <a:schemeClr val="tx1"/>
                </a:solidFill>
              </a:rPr>
              <a:t>.</a:t>
            </a:r>
          </a:p>
          <a:p>
            <a:pPr algn="just">
              <a:buFontTx/>
              <a:buChar char="-"/>
            </a:pPr>
            <a:r>
              <a:rPr lang="tr-TR" sz="900" smtClean="0">
                <a:solidFill>
                  <a:schemeClr val="tx1"/>
                </a:solidFill>
              </a:rPr>
              <a:t> Martin, Jacques (2009), </a:t>
            </a:r>
            <a:r>
              <a:rPr lang="tr-TR" sz="900" i="1" smtClean="0">
                <a:solidFill>
                  <a:schemeClr val="tx1"/>
                </a:solidFill>
              </a:rPr>
              <a:t>When China Rules the World: The End of the Western World and the Birth of a New Global Order</a:t>
            </a:r>
            <a:r>
              <a:rPr lang="tr-TR" sz="900" smtClean="0">
                <a:solidFill>
                  <a:schemeClr val="tx1"/>
                </a:solidFill>
              </a:rPr>
              <a:t>, Penguin Press HC.</a:t>
            </a:r>
          </a:p>
          <a:p>
            <a:pPr algn="just">
              <a:buFontTx/>
              <a:buChar char="-"/>
            </a:pPr>
            <a:r>
              <a:rPr lang="tr-TR" sz="900" smtClean="0">
                <a:solidFill>
                  <a:schemeClr val="tx1"/>
                </a:solidFill>
              </a:rPr>
              <a:t> Nye, Joseph (2010), “TED Talks-Joseph Nye on Global Power Shifts”, Erişim Tarihi: 16.04.2012, Erişim Adresi: </a:t>
            </a:r>
            <a:r>
              <a:rPr lang="tr-TR" sz="900" smtClean="0">
                <a:solidFill>
                  <a:schemeClr val="tx1"/>
                </a:solidFill>
                <a:hlinkClick r:id="rId10"/>
              </a:rPr>
              <a:t>http://www.ted.com/talks/joseph_nye_on_global_power_shifts.html</a:t>
            </a:r>
            <a:r>
              <a:rPr lang="tr-TR" sz="900" smtClean="0">
                <a:solidFill>
                  <a:schemeClr val="tx1"/>
                </a:solidFill>
              </a:rPr>
              <a:t>. </a:t>
            </a:r>
          </a:p>
          <a:p>
            <a:pPr algn="just">
              <a:buFontTx/>
              <a:buChar char="-"/>
            </a:pPr>
            <a:r>
              <a:rPr lang="tr-TR" sz="900" smtClean="0">
                <a:solidFill>
                  <a:schemeClr val="tx1"/>
                </a:solidFill>
              </a:rPr>
              <a:t> Sandıklı, Atilla (2009), “Geleceğin Süper Gücü Çin”, </a:t>
            </a:r>
            <a:r>
              <a:rPr lang="tr-TR" sz="900" i="1" smtClean="0">
                <a:solidFill>
                  <a:schemeClr val="tx1"/>
                </a:solidFill>
              </a:rPr>
              <a:t>Bilge Strateji</a:t>
            </a:r>
            <a:r>
              <a:rPr lang="tr-TR" sz="900" smtClean="0">
                <a:solidFill>
                  <a:schemeClr val="tx1"/>
                </a:solidFill>
              </a:rPr>
              <a:t>, Cilt 1, Sayı 1, Güz 2009.</a:t>
            </a:r>
          </a:p>
          <a:p>
            <a:pPr algn="just">
              <a:buFontTx/>
              <a:buChar char="-"/>
            </a:pPr>
            <a:r>
              <a:rPr lang="tr-TR" sz="900" smtClean="0">
                <a:solidFill>
                  <a:schemeClr val="tx1"/>
                </a:solidFill>
              </a:rPr>
              <a:t> OECD (2002), “China in the World Economy The Domestic Policy Challenges Synthesis Report”, Erişim Tarihi: 14.04.2012, Erişim Adresi: </a:t>
            </a:r>
            <a:r>
              <a:rPr lang="tr-TR" sz="900" smtClean="0">
                <a:solidFill>
                  <a:schemeClr val="tx1"/>
                </a:solidFill>
                <a:hlinkClick r:id="rId11"/>
              </a:rPr>
              <a:t>http://www.oecd.org/dataoecd/45/57/2075272.pdf</a:t>
            </a:r>
            <a:r>
              <a:rPr lang="tr-TR" sz="900" smtClean="0">
                <a:solidFill>
                  <a:schemeClr val="tx1"/>
                </a:solidFill>
              </a:rPr>
              <a:t>. </a:t>
            </a:r>
          </a:p>
          <a:p>
            <a:pPr algn="just">
              <a:buFontTx/>
              <a:buChar char="-"/>
            </a:pPr>
            <a:r>
              <a:rPr lang="tr-TR" sz="900" smtClean="0">
                <a:solidFill>
                  <a:schemeClr val="tx1"/>
                </a:solidFill>
              </a:rPr>
              <a:t> RAND (2009), “China’s International Behavior Activism, Opportunism, and Diversification”, Erişim Tarihi: 16.04.2012, Erişim Adresi: </a:t>
            </a:r>
            <a:r>
              <a:rPr lang="tr-TR" sz="900" smtClean="0">
                <a:solidFill>
                  <a:schemeClr val="tx1"/>
                </a:solidFill>
                <a:hlinkClick r:id="rId12"/>
              </a:rPr>
              <a:t>http://www.rand.org/pubs/monographs/MG850.html</a:t>
            </a:r>
            <a:r>
              <a:rPr lang="tr-TR" sz="900" smtClean="0">
                <a:solidFill>
                  <a:schemeClr val="tx1"/>
                </a:solidFill>
              </a:rPr>
              <a:t>.</a:t>
            </a:r>
          </a:p>
          <a:p>
            <a:pPr algn="just">
              <a:buFontTx/>
              <a:buChar char="-"/>
            </a:pPr>
            <a:r>
              <a:rPr lang="tr-TR" sz="900" smtClean="0">
                <a:solidFill>
                  <a:schemeClr val="tx1"/>
                </a:solidFill>
              </a:rPr>
              <a:t> Sander, Oral, </a:t>
            </a:r>
            <a:r>
              <a:rPr lang="tr-TR" sz="900" i="1" smtClean="0">
                <a:solidFill>
                  <a:schemeClr val="tx1"/>
                </a:solidFill>
              </a:rPr>
              <a:t>Siyasi Tarih İlkçağlardan 1918’e</a:t>
            </a:r>
            <a:r>
              <a:rPr lang="tr-TR" sz="900" smtClean="0">
                <a:solidFill>
                  <a:schemeClr val="tx1"/>
                </a:solidFill>
              </a:rPr>
              <a:t>, 2006, Ankara: İmge Kitabevi.</a:t>
            </a:r>
          </a:p>
          <a:p>
            <a:pPr algn="just">
              <a:buFontTx/>
              <a:buChar char="-"/>
            </a:pPr>
            <a:r>
              <a:rPr lang="tr-TR" sz="900" smtClean="0">
                <a:solidFill>
                  <a:schemeClr val="tx1"/>
                </a:solidFill>
              </a:rPr>
              <a:t> Sander, Oral, </a:t>
            </a:r>
            <a:r>
              <a:rPr lang="tr-TR" sz="900" i="1" smtClean="0">
                <a:solidFill>
                  <a:schemeClr val="tx1"/>
                </a:solidFill>
              </a:rPr>
              <a:t>Siyasi Tarih 1918-1994</a:t>
            </a:r>
            <a:r>
              <a:rPr lang="tr-TR" sz="900" smtClean="0">
                <a:solidFill>
                  <a:schemeClr val="tx1"/>
                </a:solidFill>
              </a:rPr>
              <a:t>, Ankara: İmge Kitabevi. </a:t>
            </a:r>
          </a:p>
          <a:p>
            <a:pPr algn="just">
              <a:buFontTx/>
              <a:buChar char="-"/>
            </a:pPr>
            <a:r>
              <a:rPr lang="tr-TR" sz="900" smtClean="0">
                <a:solidFill>
                  <a:schemeClr val="tx1"/>
                </a:solidFill>
              </a:rPr>
              <a:t> Tören, Deniz (2011), “Türkiye’ye Oynayan Uçan Ejderha: Çin”, </a:t>
            </a:r>
            <a:r>
              <a:rPr lang="tr-TR" sz="900" i="1" smtClean="0">
                <a:solidFill>
                  <a:schemeClr val="tx1"/>
                </a:solidFill>
              </a:rPr>
              <a:t>TUİÇ Akademi</a:t>
            </a:r>
            <a:r>
              <a:rPr lang="tr-TR" sz="900" smtClean="0">
                <a:solidFill>
                  <a:schemeClr val="tx1"/>
                </a:solidFill>
              </a:rPr>
              <a:t>, Erişim Tarihi: 16.04.2012, Erişim Adresi: </a:t>
            </a:r>
            <a:r>
              <a:rPr lang="tr-TR" sz="900" smtClean="0">
                <a:solidFill>
                  <a:schemeClr val="tx1"/>
                </a:solidFill>
                <a:hlinkClick r:id="rId13"/>
              </a:rPr>
              <a:t>http://www.tuicakademi.org/index.php/yazarlar1/102-deniz-toren-tum-yazilari/1947-turkiyeye-oynayan-ucan-ejderha-cin</a:t>
            </a:r>
            <a:r>
              <a:rPr lang="tr-TR" sz="900" smtClean="0">
                <a:solidFill>
                  <a:schemeClr val="tx1"/>
                </a:solidFill>
              </a:rPr>
              <a:t>. </a:t>
            </a:r>
          </a:p>
          <a:p>
            <a:pPr algn="just">
              <a:buFontTx/>
              <a:buChar char="-"/>
            </a:pPr>
            <a:r>
              <a:rPr lang="tr-TR" sz="900" smtClean="0">
                <a:solidFill>
                  <a:schemeClr val="tx1"/>
                </a:solidFill>
              </a:rPr>
              <a:t> Uğur, Cihan (2010), “Türk-Çin İlişkilerinde Yeni Dönem”, </a:t>
            </a:r>
            <a:r>
              <a:rPr lang="tr-TR" sz="900" i="1" smtClean="0">
                <a:solidFill>
                  <a:schemeClr val="tx1"/>
                </a:solidFill>
              </a:rPr>
              <a:t>TÜRKSAM</a:t>
            </a:r>
            <a:r>
              <a:rPr lang="tr-TR" sz="900" smtClean="0">
                <a:solidFill>
                  <a:schemeClr val="tx1"/>
                </a:solidFill>
              </a:rPr>
              <a:t>, Erişim Tarihi: 16.04.2012, Erişim Adresi: </a:t>
            </a:r>
            <a:r>
              <a:rPr lang="tr-TR" sz="900" smtClean="0">
                <a:solidFill>
                  <a:schemeClr val="tx1"/>
                </a:solidFill>
                <a:hlinkClick r:id="rId14"/>
              </a:rPr>
              <a:t>http://turksam.org/tr/a2210.html</a:t>
            </a:r>
            <a:r>
              <a:rPr lang="tr-TR" sz="900" smtClean="0">
                <a:solidFill>
                  <a:schemeClr val="tx1"/>
                </a:solidFill>
              </a:rPr>
              <a:t>. </a:t>
            </a:r>
          </a:p>
          <a:p>
            <a:pPr algn="just">
              <a:buFontTx/>
              <a:buChar char="-"/>
            </a:pPr>
            <a:r>
              <a:rPr lang="tr-TR" sz="900" smtClean="0">
                <a:solidFill>
                  <a:schemeClr val="tx1"/>
                </a:solidFill>
              </a:rPr>
              <a:t> United States of America Department of Defense (2012), “Sustaining U.S. Global Leadership: Priorities for 21st Century Defense”, Erişim Tarihi: 16.04.2012, Erişim Adresi: </a:t>
            </a:r>
            <a:r>
              <a:rPr lang="tr-TR" sz="900" smtClean="0">
                <a:solidFill>
                  <a:schemeClr val="tx1"/>
                </a:solidFill>
                <a:hlinkClick r:id="rId15"/>
              </a:rPr>
              <a:t>http://graphics8.nytimes.com/packages/pdf/us/20120106-PENTAGON.PDF</a:t>
            </a:r>
            <a:r>
              <a:rPr lang="tr-TR" sz="900" smtClean="0">
                <a:solidFill>
                  <a:schemeClr val="tx1"/>
                </a:solidFill>
              </a:rPr>
              <a:t>. </a:t>
            </a:r>
          </a:p>
          <a:p>
            <a:pPr algn="just">
              <a:buFontTx/>
              <a:buChar char="-"/>
            </a:pPr>
            <a:r>
              <a:rPr lang="tr-TR" sz="900" smtClean="0">
                <a:solidFill>
                  <a:schemeClr val="tx1"/>
                </a:solidFill>
              </a:rPr>
              <a:t> Yıldızoğlu, Ergin (2011), “Ç’K’P 90 Yaşında”, Erişim Tarihi: 17.04.2012, Erişim Adresi: </a:t>
            </a:r>
            <a:r>
              <a:rPr lang="tr-TR" sz="900" smtClean="0">
                <a:solidFill>
                  <a:schemeClr val="tx1"/>
                </a:solidFill>
                <a:hlinkClick r:id="rId16"/>
              </a:rPr>
              <a:t>http://erginyildizoglu.blogspot.com/2011/07/ckp-90-yasnda.html</a:t>
            </a:r>
            <a:r>
              <a:rPr lang="tr-TR" sz="900" smtClean="0">
                <a:solidFill>
                  <a:schemeClr val="tx1"/>
                </a:solidFill>
              </a:rPr>
              <a:t>. </a:t>
            </a:r>
          </a:p>
          <a:p>
            <a:pPr algn="just">
              <a:buFontTx/>
              <a:buChar char="-"/>
            </a:pPr>
            <a:r>
              <a:rPr lang="tr-TR" sz="900" smtClean="0">
                <a:solidFill>
                  <a:schemeClr val="tx1"/>
                </a:solidFill>
              </a:rPr>
              <a:t> Yıldızoğlu, Ergin (2012), “ABD’nin Yeni Savunma Stratejisi (I)”, Erişim Tarihi: 17.04.2012, Erişim Adresi: </a:t>
            </a:r>
            <a:r>
              <a:rPr lang="tr-TR" sz="900" smtClean="0">
                <a:solidFill>
                  <a:schemeClr val="tx1"/>
                </a:solidFill>
                <a:hlinkClick r:id="rId17"/>
              </a:rPr>
              <a:t>http://erginyildizoglu.blogspot.com/2012/01/abdnin-yeni-savunma-stratejisi-i.html</a:t>
            </a:r>
            <a:r>
              <a:rPr lang="tr-TR" sz="900" smtClean="0">
                <a:solidFill>
                  <a:schemeClr val="tx1"/>
                </a:solidFill>
              </a:rPr>
              <a:t>. </a:t>
            </a:r>
          </a:p>
          <a:p>
            <a:pPr algn="just">
              <a:buFontTx/>
              <a:buChar char="-"/>
            </a:pPr>
            <a:r>
              <a:rPr lang="tr-TR" sz="900" smtClean="0">
                <a:solidFill>
                  <a:schemeClr val="tx1"/>
                </a:solidFill>
              </a:rPr>
              <a:t> Yıldızoğlu, Ergin (2012), “ABD’nin Yeni Savunma Stratejisi (II)”, Erişim Tarihi: 17.04.2012, Erişim Adresi: </a:t>
            </a:r>
            <a:r>
              <a:rPr lang="tr-TR" sz="900" smtClean="0">
                <a:solidFill>
                  <a:schemeClr val="tx1"/>
                </a:solidFill>
                <a:hlinkClick r:id="rId18"/>
              </a:rPr>
              <a:t>http://globalpolitikultur.blogspot.com/2012/01/abdnin-yeni-savunma-stratejisi-ii.html</a:t>
            </a:r>
            <a:r>
              <a:rPr lang="tr-TR" sz="900" smtClean="0">
                <a:solidFill>
                  <a:schemeClr val="tx1"/>
                </a:solidFill>
              </a:rPr>
              <a:t>. </a:t>
            </a:r>
          </a:p>
          <a:p>
            <a:pPr algn="just">
              <a:buFontTx/>
              <a:buChar char="-"/>
            </a:pPr>
            <a:r>
              <a:rPr lang="tr-TR" sz="900" smtClean="0">
                <a:solidFill>
                  <a:schemeClr val="tx1"/>
                </a:solidFill>
              </a:rPr>
              <a:t> Yılmaz, Sait (2008), “ABD’nin Savaş Senaryoları; Nükleer Çözümler ve Füze Kalkanı”, Erişim Tarihi: 16.04.2012, Erişim Adresi: </a:t>
            </a:r>
            <a:r>
              <a:rPr lang="tr-TR" sz="900" smtClean="0">
                <a:solidFill>
                  <a:schemeClr val="tx1"/>
                </a:solidFill>
                <a:hlinkClick r:id="rId19"/>
              </a:rPr>
              <a:t>http://www.beykent.edu.tr/WebProjects/Web/egitim.php?CategoryId=830&amp;ContentId=640&amp;phpMyAdmin=26b1ab37aa748d52c4747d623bec741b</a:t>
            </a:r>
            <a:r>
              <a:rPr lang="tr-TR" sz="900" smtClean="0">
                <a:solidFill>
                  <a:schemeClr val="tx1"/>
                </a:solidFill>
              </a:rPr>
              <a:t>. </a:t>
            </a:r>
            <a:endParaRPr lang="tr-TR" sz="900" smtClean="0">
              <a:solidFill>
                <a:srgbClr val="898989"/>
              </a:solidFill>
            </a:endParaRPr>
          </a:p>
          <a:p>
            <a:endParaRPr lang="tr-TR" sz="900" smtClean="0">
              <a:solidFill>
                <a:srgbClr val="898989"/>
              </a:solidFill>
            </a:endParaRPr>
          </a:p>
          <a:p>
            <a:endParaRPr lang="tr-TR" sz="900" smtClean="0">
              <a:solidFill>
                <a:srgbClr val="898989"/>
              </a:solidFill>
            </a:endParaRPr>
          </a:p>
          <a:p>
            <a:endParaRPr lang="tr-TR" sz="900" smtClean="0">
              <a:solidFill>
                <a:srgbClr val="898989"/>
              </a:solidFill>
            </a:endParaRPr>
          </a:p>
          <a:p>
            <a:endParaRPr lang="tr-TR" sz="900" smtClean="0">
              <a:solidFill>
                <a:srgbClr val="898989"/>
              </a:solidFill>
            </a:endParaRPr>
          </a:p>
          <a:p>
            <a:endParaRPr lang="tr-TR" sz="9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lnSpcReduction="10000"/>
          </a:bodyPr>
          <a:lstStyle/>
          <a:p>
            <a:pPr marL="514350" indent="-514350" fontAlgn="auto">
              <a:spcAft>
                <a:spcPts val="0"/>
              </a:spcAft>
              <a:buFont typeface="Arial" pitchFamily="34" charset="0"/>
              <a:buNone/>
              <a:defRPr/>
            </a:pPr>
            <a:r>
              <a:rPr lang="tr-TR" sz="2500" b="1" dirty="0" smtClean="0">
                <a:solidFill>
                  <a:schemeClr val="tx1"/>
                </a:solidFill>
              </a:rPr>
              <a:t>1-) DÜNYA TARİHİNİN ANA HATLARI VE BAŞAT GÜÇ TEORİSİ</a:t>
            </a:r>
          </a:p>
          <a:p>
            <a:pPr algn="just" fontAlgn="auto">
              <a:spcAft>
                <a:spcPts val="0"/>
              </a:spcAft>
              <a:buFontTx/>
              <a:buChar char="-"/>
              <a:defRPr/>
            </a:pPr>
            <a:r>
              <a:rPr lang="tr-TR" sz="2500" dirty="0">
                <a:solidFill>
                  <a:schemeClr val="tx1"/>
                </a:solidFill>
              </a:rPr>
              <a:t> Bu kurama göre </a:t>
            </a:r>
            <a:r>
              <a:rPr lang="tr-TR" sz="2500" dirty="0" smtClean="0">
                <a:solidFill>
                  <a:schemeClr val="tx1"/>
                </a:solidFill>
              </a:rPr>
              <a:t>15. </a:t>
            </a:r>
            <a:r>
              <a:rPr lang="tr-TR" sz="2500" dirty="0">
                <a:solidFill>
                  <a:schemeClr val="tx1"/>
                </a:solidFill>
              </a:rPr>
              <a:t>ve 16. yüzyıllar önce Portekiz, sonra İspanya’nın, 17. yüzyıl Hollanda’nın, 18. yüzyıl Fransa’nın, 19. yüzyıl ise İngiltere’nin denizlere egemen olarak başat güç olduğu dönemlerdir.</a:t>
            </a:r>
          </a:p>
          <a:p>
            <a:pPr algn="just" fontAlgn="auto">
              <a:spcAft>
                <a:spcPts val="0"/>
              </a:spcAft>
              <a:buFontTx/>
              <a:buChar char="-"/>
              <a:defRPr/>
            </a:pPr>
            <a:r>
              <a:rPr lang="tr-TR" sz="2500" dirty="0">
                <a:solidFill>
                  <a:schemeClr val="tx1"/>
                </a:solidFill>
              </a:rPr>
              <a:t> </a:t>
            </a:r>
            <a:r>
              <a:rPr lang="tr-TR" sz="2500" dirty="0" err="1">
                <a:solidFill>
                  <a:schemeClr val="tx1"/>
                </a:solidFill>
              </a:rPr>
              <a:t>Modelski’nin</a:t>
            </a:r>
            <a:r>
              <a:rPr lang="tr-TR" sz="2500" dirty="0">
                <a:solidFill>
                  <a:schemeClr val="tx1"/>
                </a:solidFill>
              </a:rPr>
              <a:t> kuramında 20. yüzyıl İngiltere’ye karşı Almanya’nın ortaya çıktığı ve bu ikisinin birbirini zayıflatmasından yararlanan üçüncü aktör konumundaki ABD’nin başat güç haline geldiği dönemdir. </a:t>
            </a:r>
          </a:p>
          <a:p>
            <a:pPr algn="just" fontAlgn="auto">
              <a:spcAft>
                <a:spcPts val="0"/>
              </a:spcAft>
              <a:buFontTx/>
              <a:buChar char="-"/>
              <a:defRPr/>
            </a:pPr>
            <a:r>
              <a:rPr lang="tr-TR" sz="2500" dirty="0">
                <a:solidFill>
                  <a:schemeClr val="tx1"/>
                </a:solidFill>
              </a:rPr>
              <a:t> 2. Dünya Savaşı sonrası süper güç haline gelen ABD ise 1950’den sonra kendisine meydan okuyan diğer bir süper güç adayı olan SSCB ile mücadele etmiş, ancak komünizmin yıkılmasıyla konumunu korumayı başarmıştır. </a:t>
            </a:r>
          </a:p>
          <a:p>
            <a:pPr algn="just" fontAlgn="auto">
              <a:spcAft>
                <a:spcPts val="0"/>
              </a:spcAft>
              <a:buFontTx/>
              <a:buChar char="-"/>
              <a:defRPr/>
            </a:pPr>
            <a:r>
              <a:rPr lang="tr-TR" sz="2500" dirty="0">
                <a:solidFill>
                  <a:schemeClr val="tx1"/>
                </a:solidFill>
              </a:rPr>
              <a:t> 2000’lerden bu yana ABD ile Çin arasında yeni bir başat güç olma mücadelesinin başladığı </a:t>
            </a:r>
            <a:r>
              <a:rPr lang="tr-TR" sz="2500" dirty="0" smtClean="0">
                <a:solidFill>
                  <a:schemeClr val="tx1"/>
                </a:solidFill>
              </a:rPr>
              <a:t>söylenmektedir</a:t>
            </a:r>
            <a:r>
              <a:rPr lang="tr-TR" sz="2500" dirty="0">
                <a:solidFill>
                  <a:schemeClr val="tx1"/>
                </a:solidFill>
              </a:rPr>
              <a:t>. Bu mücadeleden galip çıkan ülkenin ya da bu mücadele sayesinde güçlenen üçüncü bir ülkenin 21. yüzyılın süper gücü olacağı iddia edilmektedir.</a:t>
            </a: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fontAlgn="auto">
              <a:spcAft>
                <a:spcPts val="0"/>
              </a:spcAft>
              <a:buFont typeface="Arial" pitchFamily="34" charset="0"/>
              <a:buNone/>
              <a:defRPr/>
            </a:pPr>
            <a:endParaRPr lang="tr-TR" sz="2500" b="1" dirty="0">
              <a:solidFill>
                <a:schemeClr val="tx1"/>
              </a:solidFill>
            </a:endParaRPr>
          </a:p>
          <a:p>
            <a:pPr marL="514350" indent="-514350" algn="just" fontAlgn="auto">
              <a:spcAft>
                <a:spcPts val="0"/>
              </a:spcAft>
              <a:buFont typeface="Arial" pitchFamily="34" charset="0"/>
              <a:buNone/>
              <a:defRPr/>
            </a:pPr>
            <a:r>
              <a:rPr lang="tr-TR" sz="2500" u="sng" dirty="0" smtClean="0">
                <a:solidFill>
                  <a:schemeClr val="tx1"/>
                </a:solidFill>
              </a:rPr>
              <a:t>Kuruluş Tarihi</a:t>
            </a:r>
            <a:r>
              <a:rPr lang="tr-TR" sz="2500" dirty="0" smtClean="0">
                <a:solidFill>
                  <a:schemeClr val="tx1"/>
                </a:solidFill>
              </a:rPr>
              <a:t>: 1 Ekim 1949 		</a:t>
            </a:r>
            <a:r>
              <a:rPr lang="tr-TR" sz="2500" u="sng" dirty="0" smtClean="0">
                <a:solidFill>
                  <a:schemeClr val="tx1"/>
                </a:solidFill>
              </a:rPr>
              <a:t>Başkent</a:t>
            </a:r>
            <a:r>
              <a:rPr lang="tr-TR" sz="2500" dirty="0" smtClean="0">
                <a:solidFill>
                  <a:schemeClr val="tx1"/>
                </a:solidFill>
              </a:rPr>
              <a:t>: Pekin (</a:t>
            </a:r>
            <a:r>
              <a:rPr lang="tr-TR" sz="2500" dirty="0" err="1" smtClean="0">
                <a:solidFill>
                  <a:schemeClr val="tx1"/>
                </a:solidFill>
              </a:rPr>
              <a:t>Beijing</a:t>
            </a:r>
            <a:r>
              <a:rPr lang="tr-TR" sz="2500" dirty="0" smtClean="0">
                <a:solidFill>
                  <a:schemeClr val="tx1"/>
                </a:solidFill>
              </a:rPr>
              <a:t>)</a:t>
            </a:r>
          </a:p>
          <a:p>
            <a:pPr marL="514350" indent="-514350" algn="just" fontAlgn="auto">
              <a:spcAft>
                <a:spcPts val="0"/>
              </a:spcAft>
              <a:buFont typeface="Arial" pitchFamily="34" charset="0"/>
              <a:buNone/>
              <a:defRPr/>
            </a:pPr>
            <a:r>
              <a:rPr lang="tr-TR" sz="2500" u="sng" dirty="0" smtClean="0">
                <a:solidFill>
                  <a:schemeClr val="tx1"/>
                </a:solidFill>
              </a:rPr>
              <a:t>Resmi Dil</a:t>
            </a:r>
            <a:r>
              <a:rPr lang="tr-TR" sz="2500" dirty="0" smtClean="0">
                <a:solidFill>
                  <a:schemeClr val="tx1"/>
                </a:solidFill>
              </a:rPr>
              <a:t>: Çince (Mandarin) 		</a:t>
            </a:r>
            <a:r>
              <a:rPr lang="tr-TR" sz="2500" u="sng" dirty="0" smtClean="0">
                <a:solidFill>
                  <a:schemeClr val="tx1"/>
                </a:solidFill>
              </a:rPr>
              <a:t>Para birimi</a:t>
            </a:r>
            <a:r>
              <a:rPr lang="tr-TR" sz="2500" dirty="0" smtClean="0">
                <a:solidFill>
                  <a:schemeClr val="tx1"/>
                </a:solidFill>
              </a:rPr>
              <a:t>: </a:t>
            </a:r>
            <a:r>
              <a:rPr lang="tr-TR" sz="2500" dirty="0" err="1" smtClean="0">
                <a:solidFill>
                  <a:schemeClr val="tx1"/>
                </a:solidFill>
              </a:rPr>
              <a:t>Yuan</a:t>
            </a:r>
            <a:endParaRPr lang="tr-TR" sz="2500" dirty="0" smtClean="0">
              <a:solidFill>
                <a:schemeClr val="tx1"/>
              </a:solidFill>
            </a:endParaRPr>
          </a:p>
          <a:p>
            <a:pPr marL="514350" indent="-514350" algn="just" fontAlgn="auto">
              <a:spcAft>
                <a:spcPts val="0"/>
              </a:spcAft>
              <a:buFont typeface="Arial" pitchFamily="34" charset="0"/>
              <a:buNone/>
              <a:defRPr/>
            </a:pPr>
            <a:r>
              <a:rPr lang="tr-TR" sz="2500" u="sng" dirty="0" smtClean="0">
                <a:solidFill>
                  <a:schemeClr val="tx1"/>
                </a:solidFill>
              </a:rPr>
              <a:t>Yönetim şekli</a:t>
            </a:r>
            <a:r>
              <a:rPr lang="tr-TR" sz="2500" dirty="0" smtClean="0">
                <a:solidFill>
                  <a:schemeClr val="tx1"/>
                </a:solidFill>
              </a:rPr>
              <a:t>: Tek Parti (Çin Komünist Partisi-ÇKP)</a:t>
            </a:r>
          </a:p>
          <a:p>
            <a:pPr marL="514350" indent="-514350" algn="just" fontAlgn="auto">
              <a:spcAft>
                <a:spcPts val="0"/>
              </a:spcAft>
              <a:buFont typeface="Arial" pitchFamily="34" charset="0"/>
              <a:buNone/>
              <a:defRPr/>
            </a:pPr>
            <a:r>
              <a:rPr lang="tr-TR" sz="2500" u="sng" dirty="0" smtClean="0">
                <a:solidFill>
                  <a:schemeClr val="tx1"/>
                </a:solidFill>
              </a:rPr>
              <a:t>Yüzölçümü</a:t>
            </a:r>
            <a:r>
              <a:rPr lang="tr-TR" sz="2500" dirty="0" smtClean="0">
                <a:solidFill>
                  <a:schemeClr val="tx1"/>
                </a:solidFill>
              </a:rPr>
              <a:t>: 9.640.000 km² 		</a:t>
            </a:r>
            <a:r>
              <a:rPr lang="tr-TR" sz="2500" u="sng" dirty="0" smtClean="0">
                <a:solidFill>
                  <a:schemeClr val="tx1"/>
                </a:solidFill>
              </a:rPr>
              <a:t>GSYİH</a:t>
            </a:r>
            <a:r>
              <a:rPr lang="tr-TR" sz="2500" dirty="0" smtClean="0">
                <a:solidFill>
                  <a:schemeClr val="tx1"/>
                </a:solidFill>
              </a:rPr>
              <a:t>: 10.084 trilyon USD</a:t>
            </a:r>
            <a:endParaRPr lang="tr-TR" sz="2500" u="sng" dirty="0" smtClean="0">
              <a:solidFill>
                <a:schemeClr val="tx1"/>
              </a:solidFill>
            </a:endParaRPr>
          </a:p>
          <a:p>
            <a:pPr marL="514350" indent="-514350" algn="just" fontAlgn="auto">
              <a:spcAft>
                <a:spcPts val="0"/>
              </a:spcAft>
              <a:buFont typeface="Arial" pitchFamily="34" charset="0"/>
              <a:buNone/>
              <a:defRPr/>
            </a:pPr>
            <a:r>
              <a:rPr lang="tr-TR" sz="2500" u="sng" dirty="0" smtClean="0">
                <a:solidFill>
                  <a:schemeClr val="tx1"/>
                </a:solidFill>
              </a:rPr>
              <a:t>Nüfus</a:t>
            </a:r>
            <a:r>
              <a:rPr lang="tr-TR" sz="2500" dirty="0" smtClean="0">
                <a:solidFill>
                  <a:schemeClr val="tx1"/>
                </a:solidFill>
              </a:rPr>
              <a:t>: 1.400.000.000 (2010 tahmini), 1.242.000.000 (2000 sayımı)</a:t>
            </a: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pic>
        <p:nvPicPr>
          <p:cNvPr id="19459" name="7 Resim" descr="in_bayra.png"/>
          <p:cNvPicPr>
            <a:picLocks noChangeAspect="1"/>
          </p:cNvPicPr>
          <p:nvPr/>
        </p:nvPicPr>
        <p:blipFill>
          <a:blip r:embed="rId2"/>
          <a:srcRect/>
          <a:stretch>
            <a:fillRect/>
          </a:stretch>
        </p:blipFill>
        <p:spPr bwMode="auto">
          <a:xfrm>
            <a:off x="0" y="1295400"/>
            <a:ext cx="4419600" cy="3124200"/>
          </a:xfrm>
          <a:prstGeom prst="rect">
            <a:avLst/>
          </a:prstGeom>
          <a:noFill/>
          <a:ln w="9525">
            <a:noFill/>
            <a:miter lim="800000"/>
            <a:headEnd/>
            <a:tailEnd/>
          </a:ln>
        </p:spPr>
      </p:pic>
      <p:pic>
        <p:nvPicPr>
          <p:cNvPr id="19460" name="8 Resim" descr="chine2.gif"/>
          <p:cNvPicPr>
            <a:picLocks noChangeAspect="1"/>
          </p:cNvPicPr>
          <p:nvPr/>
        </p:nvPicPr>
        <p:blipFill>
          <a:blip r:embed="rId3"/>
          <a:srcRect/>
          <a:stretch>
            <a:fillRect/>
          </a:stretch>
        </p:blipFill>
        <p:spPr bwMode="auto">
          <a:xfrm>
            <a:off x="4419600" y="1295400"/>
            <a:ext cx="4724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lnSpcReduction="10000"/>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Çin köklü ve zengin tarihi, kendine özgü uygarlık yapısı, dünyanın en kalabalık ülkesi olma durumu, son 20-25 yıl içerisinde inanılmaz hızlı büyüyen ekonomisiyle dünyada son yıllarda en çok dikkat çeken ve konuşulan ülke durumundadır.</a:t>
            </a:r>
          </a:p>
          <a:p>
            <a:pPr marL="514350" indent="-514350" algn="just" fontAlgn="auto">
              <a:spcAft>
                <a:spcPts val="0"/>
              </a:spcAft>
              <a:buFontTx/>
              <a:buChar char="-"/>
              <a:defRPr/>
            </a:pPr>
            <a:r>
              <a:rPr lang="tr-TR" sz="2500" dirty="0" smtClean="0">
                <a:solidFill>
                  <a:schemeClr val="tx1"/>
                </a:solidFill>
              </a:rPr>
              <a:t>19. yüzyılda Batı’daki hızlı gelişmeler karşısında bocalayan ve sanayileşme-modernleşme trendine ayak uyduramayan Çin, tarihi ticaret yollarının da önemini kaybetmesiyle dünya siyasetinde arka plana itilmek durumunda kalmış, hatta büyük güçler karşısında askeri yenilgiler alarak bir bölüm topraklarını da kaybetmiştir.</a:t>
            </a:r>
          </a:p>
          <a:p>
            <a:pPr marL="514350" indent="-514350" algn="just" fontAlgn="auto">
              <a:spcAft>
                <a:spcPts val="0"/>
              </a:spcAft>
              <a:buFontTx/>
              <a:buChar char="-"/>
              <a:defRPr/>
            </a:pPr>
            <a:r>
              <a:rPr lang="tr-TR" sz="2500" dirty="0" smtClean="0">
                <a:solidFill>
                  <a:schemeClr val="tx1"/>
                </a:solidFill>
              </a:rPr>
              <a:t>1949 yılında Mao önderliğinde kurulan Çin Halk Cumhuriyeti, başlarda “planlı ekonomi” ve “kültür devrimi” denemeleri içerisinde facialar yaşamasına karşın, 1976 yılında Mao’nun ardından başa geçen </a:t>
            </a:r>
            <a:r>
              <a:rPr lang="tr-TR" sz="2500" dirty="0" err="1" smtClean="0">
                <a:solidFill>
                  <a:schemeClr val="tx1"/>
                </a:solidFill>
              </a:rPr>
              <a:t>Deng</a:t>
            </a:r>
            <a:r>
              <a:rPr lang="tr-TR" sz="2500" dirty="0" smtClean="0">
                <a:solidFill>
                  <a:schemeClr val="tx1"/>
                </a:solidFill>
              </a:rPr>
              <a:t> </a:t>
            </a:r>
            <a:r>
              <a:rPr lang="tr-TR" sz="2500" dirty="0" err="1" smtClean="0">
                <a:solidFill>
                  <a:schemeClr val="tx1"/>
                </a:solidFill>
              </a:rPr>
              <a:t>Xiaoping’in</a:t>
            </a:r>
            <a:r>
              <a:rPr lang="tr-TR" sz="2500" dirty="0" smtClean="0">
                <a:solidFill>
                  <a:schemeClr val="tx1"/>
                </a:solidFill>
              </a:rPr>
              <a:t> gündeme getirdiği “sosyal piyasa ekonomisi” modeli ile kısa sürede yükselişe geçti.</a:t>
            </a:r>
          </a:p>
          <a:p>
            <a:pPr marL="514350" indent="-514350" fontAlgn="auto">
              <a:spcAft>
                <a:spcPts val="0"/>
              </a:spcAft>
              <a:buFont typeface="Arial" pitchFamily="34" charset="0"/>
              <a:buNone/>
              <a:defRPr/>
            </a:pP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Mao’nun son yıllarında dünya üretimindeki payı yüzde 5’lere kadar düşen Çin’in toparlanması adına </a:t>
            </a:r>
            <a:r>
              <a:rPr lang="tr-TR" sz="2500" dirty="0" err="1" smtClean="0">
                <a:solidFill>
                  <a:schemeClr val="tx1"/>
                </a:solidFill>
              </a:rPr>
              <a:t>Xiaoping</a:t>
            </a:r>
            <a:r>
              <a:rPr lang="tr-TR" sz="2500" dirty="0" smtClean="0">
                <a:solidFill>
                  <a:schemeClr val="tx1"/>
                </a:solidFill>
              </a:rPr>
              <a:t>, öncelikle klasik kumanda ekonomisi uygulamaları olan fiyat kontrolü, tarım komünleri, materyal denge planlaması, sınırlı dış ticaret gibi ilkeleri reddetti ve piyasa ekonomisi için gerekli düzenlemeleri yaptı. </a:t>
            </a:r>
          </a:p>
          <a:p>
            <a:pPr marL="514350" indent="-514350" algn="just" fontAlgn="auto">
              <a:spcAft>
                <a:spcPts val="0"/>
              </a:spcAft>
              <a:buFontTx/>
              <a:buChar char="-"/>
              <a:defRPr/>
            </a:pPr>
            <a:r>
              <a:rPr lang="tr-TR" sz="2500" dirty="0" smtClean="0">
                <a:solidFill>
                  <a:schemeClr val="tx1"/>
                </a:solidFill>
              </a:rPr>
              <a:t>Bu dönemde büyük bir yüzölçümüne sahip olan Çin’de farklı bölgelerde farklı ekonomik modeller denendi ve yabancı sermaye girişleri ve dış ticaret önem kazandı. Piyasa ekonomisine geçilmesiyle beraber sistemde çok gerekli olacak güçlü bir bankacılık sisteminin (devlet kontrolünde de olsa) temelleri atıldı. Böylelikle 1976’dan 1995’e gelindiğinde Çin’in dünya üretimindeki payı yüzde 11’e ulaştı.</a:t>
            </a:r>
            <a:endParaRPr lang="tr-TR" sz="2500" b="1" dirty="0">
              <a:solidFill>
                <a:schemeClr val="tx1"/>
              </a:solidFill>
            </a:endParaRP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smtClean="0"/>
          </a:p>
          <a:p>
            <a:pPr fontAlgn="auto">
              <a:spcAft>
                <a:spcPts val="0"/>
              </a:spcAft>
              <a:buFont typeface="Arial" pitchFamily="34" charset="0"/>
              <a:buNone/>
              <a:defRPr/>
            </a:pPr>
            <a:endParaRPr lang="tr-TR" dirty="0"/>
          </a:p>
          <a:p>
            <a:pPr fontAlgn="auto">
              <a:spcAft>
                <a:spcPts val="0"/>
              </a:spcAft>
              <a:buFont typeface="Arial" pitchFamily="34" charset="0"/>
              <a:buNone/>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Başlık"/>
          <p:cNvSpPr>
            <a:spLocks noGrp="1"/>
          </p:cNvSpPr>
          <p:nvPr>
            <p:ph type="ctrTitle"/>
          </p:nvPr>
        </p:nvSpPr>
        <p:spPr>
          <a:xfrm>
            <a:off x="0" y="0"/>
            <a:ext cx="9144000" cy="914400"/>
          </a:xfrm>
        </p:spPr>
        <p:txBody>
          <a:bodyPr/>
          <a:lstStyle/>
          <a:p>
            <a:r>
              <a:rPr lang="tr-TR" smtClean="0">
                <a:solidFill>
                  <a:srgbClr val="FF0000"/>
                </a:solidFill>
                <a:latin typeface="Impact" pitchFamily="34" charset="0"/>
              </a:rPr>
              <a:t>21. YÜZYILDA ABD-ÇİN REKABETİ</a:t>
            </a:r>
          </a:p>
        </p:txBody>
      </p:sp>
      <p:sp>
        <p:nvSpPr>
          <p:cNvPr id="3" name="2 Alt Başlık"/>
          <p:cNvSpPr>
            <a:spLocks noGrp="1"/>
          </p:cNvSpPr>
          <p:nvPr>
            <p:ph type="subTitle" idx="1"/>
          </p:nvPr>
        </p:nvSpPr>
        <p:spPr>
          <a:xfrm>
            <a:off x="0" y="838200"/>
            <a:ext cx="9144000" cy="6019800"/>
          </a:xfrm>
        </p:spPr>
        <p:txBody>
          <a:bodyPr rtlCol="0">
            <a:normAutofit/>
          </a:bodyPr>
          <a:lstStyle/>
          <a:p>
            <a:pPr marL="514350" indent="-514350" fontAlgn="auto">
              <a:spcAft>
                <a:spcPts val="0"/>
              </a:spcAft>
              <a:buFont typeface="Arial" pitchFamily="34" charset="0"/>
              <a:buNone/>
              <a:defRPr/>
            </a:pPr>
            <a:r>
              <a:rPr lang="tr-TR" sz="2500" b="1" dirty="0" smtClean="0">
                <a:solidFill>
                  <a:schemeClr val="tx1"/>
                </a:solidFill>
              </a:rPr>
              <a:t>2-) ÇİN YÜKSELİŞİ</a:t>
            </a:r>
          </a:p>
          <a:p>
            <a:pPr marL="514350" indent="-514350" algn="just" fontAlgn="auto">
              <a:spcAft>
                <a:spcPts val="0"/>
              </a:spcAft>
              <a:buFontTx/>
              <a:buChar char="-"/>
              <a:defRPr/>
            </a:pPr>
            <a:r>
              <a:rPr lang="tr-TR" sz="2500" dirty="0" smtClean="0">
                <a:solidFill>
                  <a:schemeClr val="tx1"/>
                </a:solidFill>
              </a:rPr>
              <a:t>1997-2002 döneminde kamu iktisadi teşekküllerinin verimsiz hale gelmesi ve teknolojik yetersizlik gibi sebeplerle Çin ekonomisi kısa süreli bir durgunluk yaşadı. </a:t>
            </a:r>
          </a:p>
          <a:p>
            <a:pPr marL="514350" indent="-514350" algn="just" fontAlgn="auto">
              <a:spcAft>
                <a:spcPts val="0"/>
              </a:spcAft>
              <a:buFontTx/>
              <a:buChar char="-"/>
              <a:defRPr/>
            </a:pPr>
            <a:r>
              <a:rPr lang="tr-TR" sz="2500" dirty="0">
                <a:solidFill>
                  <a:schemeClr val="tx1"/>
                </a:solidFill>
              </a:rPr>
              <a:t>Bu dönemde kamu iktisadi teşekküllerinin finansal pozisyonları kötüleşti ve karlılık oranları da azaldı. Kamu iktisadi teşekküllerindeki karlılık oranları 1987’de </a:t>
            </a:r>
            <a:r>
              <a:rPr lang="tr-TR" sz="2500" dirty="0" smtClean="0">
                <a:solidFill>
                  <a:schemeClr val="tx1"/>
                </a:solidFill>
              </a:rPr>
              <a:t>% 8’lerden</a:t>
            </a:r>
            <a:r>
              <a:rPr lang="tr-TR" sz="2500" dirty="0">
                <a:solidFill>
                  <a:schemeClr val="tx1"/>
                </a:solidFill>
              </a:rPr>
              <a:t>, 1994’te </a:t>
            </a:r>
            <a:r>
              <a:rPr lang="tr-TR" sz="2500" dirty="0" smtClean="0">
                <a:solidFill>
                  <a:schemeClr val="tx1"/>
                </a:solidFill>
              </a:rPr>
              <a:t>% 2’lere </a:t>
            </a:r>
            <a:r>
              <a:rPr lang="tr-TR" sz="2500" dirty="0">
                <a:solidFill>
                  <a:schemeClr val="tx1"/>
                </a:solidFill>
              </a:rPr>
              <a:t>düştü. 1996’nın ilk çeyreğinde ise, kamu iktisadi teşekkülleri ilk defa bir bütün olarak zarar etti</a:t>
            </a:r>
            <a:r>
              <a:rPr lang="tr-TR" sz="2500" dirty="0" smtClean="0">
                <a:solidFill>
                  <a:schemeClr val="tx1"/>
                </a:solidFill>
              </a:rPr>
              <a:t>. </a:t>
            </a:r>
            <a:r>
              <a:rPr lang="tr-TR" sz="2500" dirty="0">
                <a:solidFill>
                  <a:schemeClr val="tx1"/>
                </a:solidFill>
              </a:rPr>
              <a:t>Bankalar açısından geri dönmeyen krediler büyük bir miktara ulaştı. </a:t>
            </a:r>
            <a:endParaRPr lang="tr-TR" sz="2500" dirty="0" smtClean="0">
              <a:solidFill>
                <a:schemeClr val="tx1"/>
              </a:solidFill>
            </a:endParaRPr>
          </a:p>
          <a:p>
            <a:pPr marL="514350" indent="-514350" algn="just" fontAlgn="auto">
              <a:spcAft>
                <a:spcPts val="0"/>
              </a:spcAft>
              <a:buFontTx/>
              <a:buChar char="-"/>
              <a:defRPr/>
            </a:pPr>
            <a:r>
              <a:rPr lang="tr-TR" sz="2500" dirty="0" smtClean="0">
                <a:solidFill>
                  <a:schemeClr val="tx1"/>
                </a:solidFill>
              </a:rPr>
              <a:t>Bu sorunu Çin daha fazla dış yatırım, teknoloji taklidi ve ithalatı ve verimsiz kit’lerin özelleştirilmesi, büyük ve verimli olanların ise elde tutulması politikasıyla aştı.</a:t>
            </a:r>
          </a:p>
          <a:p>
            <a:pPr marL="514350" indent="-514350" fontAlgn="auto">
              <a:spcAft>
                <a:spcPts val="0"/>
              </a:spcAft>
              <a:buFont typeface="Arial" pitchFamily="34" charset="0"/>
              <a:buNone/>
              <a:defRPr/>
            </a:pPr>
            <a:endParaRPr lang="tr-TR" sz="2500" b="1" dirty="0" smtClean="0">
              <a:solidFill>
                <a:schemeClr val="tx1"/>
              </a:solidFill>
            </a:endParaRPr>
          </a:p>
          <a:p>
            <a:pPr marL="514350" indent="-514350" algn="just"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smtClean="0">
              <a:solidFill>
                <a:schemeClr val="tx1"/>
              </a:solidFill>
            </a:endParaRPr>
          </a:p>
          <a:p>
            <a:pPr fontAlgn="auto">
              <a:spcAft>
                <a:spcPts val="0"/>
              </a:spcAft>
              <a:buFont typeface="Arial" pitchFamily="34" charset="0"/>
              <a:buNone/>
              <a:defRPr/>
            </a:pPr>
            <a:endParaRPr lang="tr-TR" sz="2500" dirty="0">
              <a:solidFill>
                <a:schemeClr val="tx1"/>
              </a:solidFill>
            </a:endParaRPr>
          </a:p>
          <a:p>
            <a:pPr fontAlgn="auto">
              <a:spcAft>
                <a:spcPts val="0"/>
              </a:spcAft>
              <a:buFont typeface="Arial" pitchFamily="34" charset="0"/>
              <a:buNone/>
              <a:defRPr/>
            </a:pPr>
            <a:endParaRPr lang="tr-TR" sz="25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2555</TotalTime>
  <Words>5005</Words>
  <Application>Microsoft Office PowerPoint</Application>
  <PresentationFormat>On-screen Show (4:3)</PresentationFormat>
  <Paragraphs>522</Paragraphs>
  <Slides>48</Slides>
  <Notes>4</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48</vt:i4>
      </vt:variant>
    </vt:vector>
  </HeadingPairs>
  <TitlesOfParts>
    <vt:vector size="52" baseType="lpstr">
      <vt:lpstr>Calibri</vt:lpstr>
      <vt:lpstr>Arial</vt:lpstr>
      <vt:lpstr>Impact</vt:lpstr>
      <vt:lpstr>Ofis Teması</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lpstr>21. YÜZYILDA ABD-ÇİN REKABETİ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YÜZYILDA ABD-ÇİN REKABETİ</dc:title>
  <dc:creator>OEM</dc:creator>
  <cp:lastModifiedBy>OzanPC</cp:lastModifiedBy>
  <cp:revision>131</cp:revision>
  <dcterms:created xsi:type="dcterms:W3CDTF">2012-04-15T15:57:20Z</dcterms:created>
  <dcterms:modified xsi:type="dcterms:W3CDTF">2012-08-23T13:00:42Z</dcterms:modified>
</cp:coreProperties>
</file>