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5" r:id="rId6"/>
    <p:sldId id="261" r:id="rId7"/>
    <p:sldId id="262" r:id="rId8"/>
    <p:sldId id="266" r:id="rId9"/>
    <p:sldId id="263" r:id="rId10"/>
    <p:sldId id="264" r:id="rId11"/>
    <p:sldId id="267" r:id="rId12"/>
    <p:sldId id="269" r:id="rId13"/>
    <p:sldId id="268" r:id="rId14"/>
    <p:sldId id="270" r:id="rId15"/>
    <p:sldId id="25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2E019BE-B358-4AC3-9939-4FA90B4B0565}" type="datetimeFigureOut">
              <a:rPr lang="tr-TR" smtClean="0"/>
              <a:t>22.04.2015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94476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E019BE-B358-4AC3-9939-4FA90B4B0565}" type="datetimeFigureOut">
              <a:rPr lang="tr-TR" smtClean="0"/>
              <a:t>22.04.2015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150533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E019BE-B358-4AC3-9939-4FA90B4B0565}" type="datetimeFigureOut">
              <a:rPr lang="tr-TR" smtClean="0"/>
              <a:t>22.04.2015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54457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E019BE-B358-4AC3-9939-4FA90B4B0565}" type="datetimeFigureOut">
              <a:rPr lang="tr-TR" smtClean="0"/>
              <a:t>22.04.2015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426907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019BE-B358-4AC3-9939-4FA90B4B0565}" type="datetimeFigureOut">
              <a:rPr lang="tr-TR" smtClean="0"/>
              <a:t>22.04.2015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334541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2E019BE-B358-4AC3-9939-4FA90B4B0565}" type="datetimeFigureOut">
              <a:rPr lang="tr-TR" smtClean="0"/>
              <a:t>22.04.2015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44529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2E019BE-B358-4AC3-9939-4FA90B4B0565}" type="datetimeFigureOut">
              <a:rPr lang="tr-TR" smtClean="0"/>
              <a:t>22.04.2015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334884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2E019BE-B358-4AC3-9939-4FA90B4B0565}" type="datetimeFigureOut">
              <a:rPr lang="tr-TR" smtClean="0"/>
              <a:t>22.04.2015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119378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019BE-B358-4AC3-9939-4FA90B4B0565}" type="datetimeFigureOut">
              <a:rPr lang="tr-TR" smtClean="0"/>
              <a:t>22.04.2015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370463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019BE-B358-4AC3-9939-4FA90B4B0565}" type="datetimeFigureOut">
              <a:rPr lang="tr-TR" smtClean="0"/>
              <a:t>22.04.2015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121957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019BE-B358-4AC3-9939-4FA90B4B0565}" type="datetimeFigureOut">
              <a:rPr lang="tr-TR" smtClean="0"/>
              <a:t>22.04.2015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13CFDD-B8B8-4B7F-B425-839A6EB368AC}" type="slidenum">
              <a:rPr lang="tr-TR" smtClean="0"/>
              <a:t>‹#›</a:t>
            </a:fld>
            <a:endParaRPr lang="tr-TR"/>
          </a:p>
        </p:txBody>
      </p:sp>
    </p:spTree>
    <p:extLst>
      <p:ext uri="{BB962C8B-B14F-4D97-AF65-F5344CB8AC3E}">
        <p14:creationId xmlns:p14="http://schemas.microsoft.com/office/powerpoint/2010/main" val="179149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019BE-B358-4AC3-9939-4FA90B4B0565}" type="datetimeFigureOut">
              <a:rPr lang="tr-TR" smtClean="0"/>
              <a:t>22.04.2015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3CFDD-B8B8-4B7F-B425-839A6EB368AC}" type="slidenum">
              <a:rPr lang="tr-TR" smtClean="0"/>
              <a:t>‹#›</a:t>
            </a:fld>
            <a:endParaRPr lang="tr-TR"/>
          </a:p>
        </p:txBody>
      </p:sp>
    </p:spTree>
    <p:extLst>
      <p:ext uri="{BB962C8B-B14F-4D97-AF65-F5344CB8AC3E}">
        <p14:creationId xmlns:p14="http://schemas.microsoft.com/office/powerpoint/2010/main" val="195020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jstor.org/discover/10.2307/1344283?uid=3739192&amp;uid=2&amp;uid=4&amp;sid=21104301490337" TargetMode="External"/><Relationship Id="rId7" Type="http://schemas.openxmlformats.org/officeDocument/2006/relationships/hyperlink" Target="http://www.vamikvolkan.com/Religious-Fundamentalism-and-Violence.php" TargetMode="External"/><Relationship Id="rId2" Type="http://schemas.openxmlformats.org/officeDocument/2006/relationships/hyperlink" Target="http://www.law.syr.edu/pdfs/0political_psychology.pdf" TargetMode="External"/><Relationship Id="rId1" Type="http://schemas.openxmlformats.org/officeDocument/2006/relationships/slideLayout" Target="../slideLayouts/slideLayout1.xml"/><Relationship Id="rId6" Type="http://schemas.openxmlformats.org/officeDocument/2006/relationships/hyperlink" Target="http://politikaakademisi.org/isid-nedir-ve-istiyor/" TargetMode="External"/><Relationship Id="rId5" Type="http://schemas.openxmlformats.org/officeDocument/2006/relationships/hyperlink" Target="http://www.cfr.org/iraq/islamic-state-iraq-syria/p14811" TargetMode="External"/><Relationship Id="rId4" Type="http://schemas.openxmlformats.org/officeDocument/2006/relationships/hyperlink" Target="http://en.wikipedia.org/wiki/Islamic_State_of_Iraq_and_the_Leva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fontScale="92500" lnSpcReduction="10000"/>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pPr algn="r"/>
            <a:endParaRPr lang="tr-TR" dirty="0" smtClean="0">
              <a:solidFill>
                <a:schemeClr val="tx1"/>
              </a:solidFill>
            </a:endParaRPr>
          </a:p>
          <a:p>
            <a:pPr algn="r"/>
            <a:r>
              <a:rPr lang="tr-TR" dirty="0" smtClean="0">
                <a:solidFill>
                  <a:schemeClr val="tx1"/>
                </a:solidFill>
              </a:rPr>
              <a:t>Assist. Prof. Dr. Ozan Örmeci</a:t>
            </a:r>
          </a:p>
          <a:p>
            <a:pPr algn="r"/>
            <a:r>
              <a:rPr lang="tr-TR" dirty="0" smtClean="0">
                <a:solidFill>
                  <a:schemeClr val="tx1"/>
                </a:solidFill>
              </a:rPr>
              <a:t>Girne American University</a:t>
            </a:r>
            <a:endParaRPr lang="tr-TR"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147" y="1124744"/>
            <a:ext cx="7801944" cy="4464496"/>
          </a:xfrm>
          <a:prstGeom prst="rect">
            <a:avLst/>
          </a:prstGeom>
        </p:spPr>
      </p:pic>
    </p:spTree>
    <p:extLst>
      <p:ext uri="{BB962C8B-B14F-4D97-AF65-F5344CB8AC3E}">
        <p14:creationId xmlns:p14="http://schemas.microsoft.com/office/powerpoint/2010/main" val="1470434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rPr>
              <a:t>4. ISIS/ISIL/IS/DAESH</a:t>
            </a:r>
          </a:p>
          <a:p>
            <a:pPr marL="457200" indent="-457200" algn="l">
              <a:buFontTx/>
              <a:buChar char="-"/>
            </a:pPr>
            <a:r>
              <a:rPr lang="tr-TR" sz="2800" u="sng" dirty="0" smtClean="0">
                <a:solidFill>
                  <a:schemeClr val="tx1"/>
                </a:solidFill>
              </a:rPr>
              <a:t>Establishment</a:t>
            </a:r>
            <a:r>
              <a:rPr lang="tr-TR" sz="2800" dirty="0" smtClean="0">
                <a:solidFill>
                  <a:schemeClr val="tx1"/>
                </a:solidFill>
              </a:rPr>
              <a:t>: ISIS, in fact is not a new organization. It was established in 2003 by </a:t>
            </a:r>
            <a:r>
              <a:rPr lang="tr-TR" sz="2800" dirty="0">
                <a:solidFill>
                  <a:schemeClr val="tx1"/>
                </a:solidFill>
              </a:rPr>
              <a:t>Abu Musab </a:t>
            </a:r>
            <a:r>
              <a:rPr lang="tr-TR" sz="2800" dirty="0" smtClean="0">
                <a:solidFill>
                  <a:schemeClr val="tx1"/>
                </a:solidFill>
              </a:rPr>
              <a:t>al-Zarqawi under the name of Jama’at al-Tawhid wal-Jihad. It is based on Salafism and welcomes terrorist methods for the defense of Islamist lands.</a:t>
            </a:r>
          </a:p>
          <a:p>
            <a:pPr marL="457200" indent="-457200" algn="l">
              <a:buFontTx/>
              <a:buChar char="-"/>
            </a:pPr>
            <a:r>
              <a:rPr lang="tr-TR" sz="2800" u="sng" dirty="0" smtClean="0">
                <a:solidFill>
                  <a:schemeClr val="tx1"/>
                </a:solidFill>
              </a:rPr>
              <a:t>Aim</a:t>
            </a:r>
            <a:r>
              <a:rPr lang="tr-TR" sz="2800" dirty="0" smtClean="0">
                <a:solidFill>
                  <a:schemeClr val="tx1"/>
                </a:solidFill>
              </a:rPr>
              <a:t>: The aim of ISIS is to establish an Islamic state with a caliphate in the lands of Syria and Iraq.</a:t>
            </a:r>
          </a:p>
          <a:p>
            <a:pPr marL="457200" indent="-457200" algn="l">
              <a:buFontTx/>
              <a:buChar char="-"/>
            </a:pPr>
            <a:r>
              <a:rPr lang="tr-TR" sz="2800" u="sng" dirty="0" smtClean="0">
                <a:solidFill>
                  <a:schemeClr val="tx1"/>
                </a:solidFill>
              </a:rPr>
              <a:t>Leadership change</a:t>
            </a:r>
            <a:r>
              <a:rPr lang="tr-TR" sz="2800" dirty="0" smtClean="0">
                <a:solidFill>
                  <a:schemeClr val="tx1"/>
                </a:solidFill>
              </a:rPr>
              <a:t>: Abu Bakr al-Baghdadi became the leader of ISIS in 2010.  </a:t>
            </a:r>
          </a:p>
          <a:p>
            <a:pPr marL="457200" indent="-457200" algn="l">
              <a:buFontTx/>
              <a:buChar char="-"/>
            </a:pPr>
            <a:r>
              <a:rPr lang="tr-TR" sz="2800" u="sng" dirty="0" smtClean="0">
                <a:solidFill>
                  <a:schemeClr val="tx1"/>
                </a:solidFill>
              </a:rPr>
              <a:t>Two deputy leaders</a:t>
            </a:r>
            <a:r>
              <a:rPr lang="tr-TR" sz="2800" dirty="0" smtClean="0">
                <a:solidFill>
                  <a:schemeClr val="tx1"/>
                </a:solidFill>
              </a:rPr>
              <a:t>: Abu Muslim al-Turkmani (KIA) for Iraq and Abu Ali al-Anbari for Syria.</a:t>
            </a:r>
            <a:endParaRPr lang="tr-TR" sz="2800" u="sng" dirty="0">
              <a:solidFill>
                <a:schemeClr val="tx1"/>
              </a:solidFill>
            </a:endParaRPr>
          </a:p>
          <a:p>
            <a:pPr algn="l"/>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2478692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rPr>
              <a:t>4. ISIS/ISIL/IS/DAESH</a:t>
            </a:r>
          </a:p>
          <a:p>
            <a:pPr marL="457200" indent="-457200" algn="l">
              <a:buFontTx/>
              <a:buChar char="-"/>
            </a:pPr>
            <a:r>
              <a:rPr lang="tr-TR" sz="2800" u="sng" dirty="0" smtClean="0">
                <a:solidFill>
                  <a:schemeClr val="tx1"/>
                </a:solidFill>
              </a:rPr>
              <a:t>Governance</a:t>
            </a:r>
            <a:r>
              <a:rPr lang="tr-TR" sz="2800" dirty="0" smtClean="0">
                <a:solidFill>
                  <a:schemeClr val="tx1"/>
                </a:solidFill>
              </a:rPr>
              <a:t>: Alonside with the leader and two deputy leaders, there are 12 </a:t>
            </a:r>
            <a:r>
              <a:rPr lang="en-US" sz="2800" dirty="0">
                <a:solidFill>
                  <a:schemeClr val="tx1"/>
                </a:solidFill>
              </a:rPr>
              <a:t> local governors in Iraq and Syria</a:t>
            </a:r>
            <a:r>
              <a:rPr lang="en-US" sz="2800" dirty="0" smtClean="0">
                <a:solidFill>
                  <a:schemeClr val="tx1"/>
                </a:solidFill>
              </a:rPr>
              <a:t>.</a:t>
            </a:r>
            <a:r>
              <a:rPr lang="tr-TR" sz="2800" dirty="0" smtClean="0">
                <a:solidFill>
                  <a:schemeClr val="tx1"/>
                </a:solidFill>
              </a:rPr>
              <a:t> </a:t>
            </a:r>
            <a:r>
              <a:rPr lang="en-US" sz="2800" dirty="0" smtClean="0">
                <a:solidFill>
                  <a:schemeClr val="tx1"/>
                </a:solidFill>
              </a:rPr>
              <a:t>Beneath the leaders are councils on finance, leadership, military matters, legal matters—including decisions on executions—foreign fighters' assistance, security, intelligence and media. In addition, a </a:t>
            </a:r>
            <a:r>
              <a:rPr lang="en-US" sz="2800" dirty="0" err="1" smtClean="0">
                <a:solidFill>
                  <a:schemeClr val="tx1"/>
                </a:solidFill>
              </a:rPr>
              <a:t>Shura</a:t>
            </a:r>
            <a:r>
              <a:rPr lang="en-US" sz="2800" dirty="0" smtClean="0">
                <a:solidFill>
                  <a:schemeClr val="tx1"/>
                </a:solidFill>
              </a:rPr>
              <a:t> </a:t>
            </a:r>
            <a:r>
              <a:rPr lang="tr-TR" sz="2800" dirty="0" smtClean="0">
                <a:solidFill>
                  <a:schemeClr val="tx1"/>
                </a:solidFill>
              </a:rPr>
              <a:t>C</a:t>
            </a:r>
            <a:r>
              <a:rPr lang="en-US" sz="2800" dirty="0" err="1" smtClean="0">
                <a:solidFill>
                  <a:schemeClr val="tx1"/>
                </a:solidFill>
              </a:rPr>
              <a:t>ouncil</a:t>
            </a:r>
            <a:r>
              <a:rPr lang="en-US" sz="2800" dirty="0" smtClean="0">
                <a:solidFill>
                  <a:schemeClr val="tx1"/>
                </a:solidFill>
              </a:rPr>
              <a:t> has the task of ensuring that all decisions made by the governors and councils comply with the group</a:t>
            </a:r>
            <a:r>
              <a:rPr lang="tr-TR" sz="2800" dirty="0" smtClean="0">
                <a:solidFill>
                  <a:schemeClr val="tx1"/>
                </a:solidFill>
              </a:rPr>
              <a:t>’</a:t>
            </a:r>
            <a:r>
              <a:rPr lang="en-US" sz="2800" dirty="0" smtClean="0">
                <a:solidFill>
                  <a:schemeClr val="tx1"/>
                </a:solidFill>
              </a:rPr>
              <a:t>s interpretation of sharia</a:t>
            </a:r>
            <a:r>
              <a:rPr lang="tr-TR" sz="2800" dirty="0" smtClean="0">
                <a:solidFill>
                  <a:schemeClr val="tx1"/>
                </a:solidFill>
              </a:rPr>
              <a:t>. </a:t>
            </a:r>
            <a:r>
              <a:rPr lang="en-US" sz="2800" dirty="0" smtClean="0">
                <a:solidFill>
                  <a:schemeClr val="tx1"/>
                </a:solidFill>
              </a:rPr>
              <a:t>The majority of the ISIL</a:t>
            </a:r>
            <a:r>
              <a:rPr lang="tr-TR" sz="2800" dirty="0" smtClean="0">
                <a:solidFill>
                  <a:schemeClr val="tx1"/>
                </a:solidFill>
              </a:rPr>
              <a:t>’</a:t>
            </a:r>
            <a:r>
              <a:rPr lang="en-US" sz="2800" dirty="0" smtClean="0">
                <a:solidFill>
                  <a:schemeClr val="tx1"/>
                </a:solidFill>
              </a:rPr>
              <a:t>s leadership is dominated by Iraqis, especially among former members of Saddam Hussein</a:t>
            </a:r>
            <a:r>
              <a:rPr lang="tr-TR" sz="2800" dirty="0" smtClean="0">
                <a:solidFill>
                  <a:schemeClr val="tx1"/>
                </a:solidFill>
              </a:rPr>
              <a:t>’</a:t>
            </a:r>
            <a:r>
              <a:rPr lang="en-US" sz="2800" dirty="0" smtClean="0">
                <a:solidFill>
                  <a:schemeClr val="tx1"/>
                </a:solidFill>
              </a:rPr>
              <a:t>s regime.</a:t>
            </a:r>
            <a:r>
              <a:rPr lang="tr-TR" sz="2800" dirty="0" smtClean="0">
                <a:solidFill>
                  <a:schemeClr val="tx1"/>
                </a:solidFill>
              </a:rPr>
              <a:t> </a:t>
            </a:r>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202843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rPr>
              <a:t>4. ISIS/ISIL/IS/DAESH</a:t>
            </a:r>
          </a:p>
          <a:p>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a:p>
            <a:pPr algn="l"/>
            <a:endParaRPr lang="tr-TR" sz="2800" dirty="0">
              <a:solidFill>
                <a:schemeClr val="tx1"/>
              </a:solidFill>
            </a:endParaRPr>
          </a:p>
          <a:p>
            <a:pPr algn="l"/>
            <a:endParaRPr lang="tr-TR" sz="2800" dirty="0" smtClean="0">
              <a:solidFill>
                <a:schemeClr val="tx1"/>
              </a:solidFill>
            </a:endParaRPr>
          </a:p>
          <a:p>
            <a:pPr algn="l"/>
            <a:endParaRPr lang="tr-TR" sz="2800" dirty="0">
              <a:solidFill>
                <a:schemeClr val="tx1"/>
              </a:solidFill>
            </a:endParaRPr>
          </a:p>
          <a:p>
            <a:pPr algn="l"/>
            <a:endParaRPr lang="tr-TR" sz="2800" dirty="0" smtClean="0">
              <a:solidFill>
                <a:schemeClr val="tx1"/>
              </a:solidFill>
            </a:endParaRPr>
          </a:p>
          <a:p>
            <a:r>
              <a:rPr lang="tr-TR" sz="2800" i="1" dirty="0" smtClean="0">
                <a:solidFill>
                  <a:schemeClr val="tx1"/>
                </a:solidFill>
              </a:rPr>
              <a:t>Territorial control of the ISIS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667786"/>
            <a:ext cx="8640960" cy="4497518"/>
          </a:xfrm>
          <a:prstGeom prst="rect">
            <a:avLst/>
          </a:prstGeom>
        </p:spPr>
      </p:pic>
    </p:spTree>
    <p:extLst>
      <p:ext uri="{BB962C8B-B14F-4D97-AF65-F5344CB8AC3E}">
        <p14:creationId xmlns:p14="http://schemas.microsoft.com/office/powerpoint/2010/main" val="30861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rPr>
              <a:t>4. ISIS/ISIL/IS/DAESH</a:t>
            </a:r>
          </a:p>
          <a:p>
            <a:pPr marL="457200" indent="-457200" algn="l">
              <a:buFontTx/>
              <a:buChar char="-"/>
            </a:pPr>
            <a:r>
              <a:rPr lang="tr-TR" sz="2800" dirty="0" smtClean="0">
                <a:solidFill>
                  <a:schemeClr val="tx1"/>
                </a:solidFill>
              </a:rPr>
              <a:t>ISIS gained power after the removal of American troops from Iraq. </a:t>
            </a:r>
          </a:p>
          <a:p>
            <a:pPr marL="457200" indent="-457200" algn="l">
              <a:buFontTx/>
              <a:buChar char="-"/>
            </a:pPr>
            <a:r>
              <a:rPr lang="tr-TR" sz="2800" dirty="0" smtClean="0">
                <a:solidFill>
                  <a:schemeClr val="tx1"/>
                </a:solidFill>
              </a:rPr>
              <a:t>Arab Spring turning into Arab Winter also helped ISIS to expand their controlled areas.</a:t>
            </a:r>
          </a:p>
          <a:p>
            <a:pPr marL="457200" indent="-457200" algn="l">
              <a:buFontTx/>
              <a:buChar char="-"/>
            </a:pPr>
            <a:r>
              <a:rPr lang="tr-TR" sz="2800" dirty="0" smtClean="0">
                <a:solidFill>
                  <a:schemeClr val="tx1"/>
                </a:solidFill>
              </a:rPr>
              <a:t>ISIS employed increadiblely violent methods (beheadings of Christians, Yazidis, foreign journalists, strict implementation of Sharia law, burning people etc.) to spread fear and take </a:t>
            </a:r>
            <a:r>
              <a:rPr lang="tr-TR" sz="2800" smtClean="0">
                <a:solidFill>
                  <a:schemeClr val="tx1"/>
                </a:solidFill>
              </a:rPr>
              <a:t>over </a:t>
            </a:r>
            <a:r>
              <a:rPr lang="tr-TR" sz="2800" smtClean="0">
                <a:solidFill>
                  <a:schemeClr val="tx1"/>
                </a:solidFill>
              </a:rPr>
              <a:t>Syrian </a:t>
            </a:r>
            <a:r>
              <a:rPr lang="tr-TR" sz="2800" dirty="0" smtClean="0">
                <a:solidFill>
                  <a:schemeClr val="tx1"/>
                </a:solidFill>
              </a:rPr>
              <a:t>and Iraqi cities.</a:t>
            </a:r>
          </a:p>
          <a:p>
            <a:pPr marL="457200" indent="-457200" algn="l">
              <a:buFontTx/>
              <a:buChar char="-"/>
            </a:pPr>
            <a:r>
              <a:rPr lang="tr-TR" sz="2800" dirty="0" smtClean="0">
                <a:solidFill>
                  <a:schemeClr val="tx1"/>
                </a:solidFill>
              </a:rPr>
              <a:t>These methods helped the organization to control large areas in Iraq and Syria without even fighting. </a:t>
            </a:r>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689059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fontScale="92500"/>
          </a:bodyPr>
          <a:lstStyle/>
          <a:p>
            <a:r>
              <a:rPr lang="tr-TR" sz="2800" b="1" dirty="0" smtClean="0">
                <a:solidFill>
                  <a:schemeClr val="tx1"/>
                </a:solidFill>
              </a:rPr>
              <a:t>4. ISIS/ISIL/IS/DAESH</a:t>
            </a:r>
          </a:p>
          <a:p>
            <a:pPr marL="457200" indent="-457200" algn="l">
              <a:buFontTx/>
              <a:buChar char="-"/>
            </a:pPr>
            <a:r>
              <a:rPr lang="tr-TR" sz="2800" u="sng" dirty="0" smtClean="0">
                <a:solidFill>
                  <a:schemeClr val="tx1"/>
                </a:solidFill>
              </a:rPr>
              <a:t>Economic sources</a:t>
            </a:r>
            <a:r>
              <a:rPr lang="tr-TR" sz="2800" dirty="0" smtClean="0">
                <a:solidFill>
                  <a:schemeClr val="tx1"/>
                </a:solidFill>
              </a:rPr>
              <a:t>: Zachary Laub from CFR states that the ISIS operates like a criminal organization. Main economic benefits come from extortion, theft, smuggling, oil and weapon trade.</a:t>
            </a:r>
          </a:p>
          <a:p>
            <a:pPr marL="457200" indent="-457200" algn="l">
              <a:buFontTx/>
              <a:buChar char="-"/>
            </a:pPr>
            <a:r>
              <a:rPr lang="tr-TR" sz="2800" u="sng" dirty="0" smtClean="0">
                <a:solidFill>
                  <a:schemeClr val="tx1"/>
                </a:solidFill>
              </a:rPr>
              <a:t>Function</a:t>
            </a:r>
            <a:r>
              <a:rPr lang="tr-TR" sz="2800" dirty="0" smtClean="0">
                <a:solidFill>
                  <a:schemeClr val="tx1"/>
                </a:solidFill>
              </a:rPr>
              <a:t>: - ISIS draws the new maps of the region although it is not very clear which countries support this terrorist organization. This might lead to a possible independent Kurdistan state or states in northern Iraq and Syria. </a:t>
            </a:r>
          </a:p>
          <a:p>
            <a:pPr marL="457200" indent="-457200" algn="l">
              <a:buFontTx/>
              <a:buChar char="-"/>
            </a:pPr>
            <a:r>
              <a:rPr lang="tr-TR" sz="2800" dirty="0" smtClean="0">
                <a:solidFill>
                  <a:schemeClr val="tx1"/>
                </a:solidFill>
              </a:rPr>
              <a:t>Defamation of Islam as a religion of peace by strengthening Islamophobia. </a:t>
            </a:r>
          </a:p>
          <a:p>
            <a:pPr marL="457200" indent="-457200" algn="l">
              <a:buFontTx/>
              <a:buChar char="-"/>
            </a:pPr>
            <a:r>
              <a:rPr lang="tr-TR" sz="2800" dirty="0" smtClean="0">
                <a:solidFill>
                  <a:schemeClr val="tx1"/>
                </a:solidFill>
              </a:rPr>
              <a:t>Political instabilities in the region.</a:t>
            </a:r>
          </a:p>
          <a:p>
            <a:pPr marL="457200" indent="-457200" algn="l">
              <a:buFontTx/>
              <a:buChar char="-"/>
            </a:pPr>
            <a:r>
              <a:rPr lang="tr-TR" sz="2800" dirty="0" smtClean="0">
                <a:solidFill>
                  <a:schemeClr val="tx1"/>
                </a:solidFill>
              </a:rPr>
              <a:t>Refugee problem in Turkey and Jordan.</a:t>
            </a:r>
          </a:p>
          <a:p>
            <a:pPr marL="457200" indent="-457200" algn="l">
              <a:buFontTx/>
              <a:buChar char="-"/>
            </a:pPr>
            <a:r>
              <a:rPr lang="tr-TR" sz="2800" dirty="0" smtClean="0">
                <a:solidFill>
                  <a:schemeClr val="tx1"/>
                </a:solidFill>
              </a:rPr>
              <a:t>Return of power politics and harsh anti-terror measures.</a:t>
            </a: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4193156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Autofit/>
          </a:bodyPr>
          <a:lstStyle/>
          <a:p>
            <a:r>
              <a:rPr lang="tr-TR" sz="1800" b="1" dirty="0" smtClean="0">
                <a:solidFill>
                  <a:schemeClr val="tx1"/>
                </a:solidFill>
              </a:rPr>
              <a:t>BIBLIOGRAPHY</a:t>
            </a:r>
          </a:p>
          <a:p>
            <a:pPr marL="457200" indent="-457200" algn="l">
              <a:buFontTx/>
              <a:buChar char="-"/>
            </a:pPr>
            <a:r>
              <a:rPr lang="en-US" sz="1450" dirty="0">
                <a:solidFill>
                  <a:schemeClr val="tx1"/>
                </a:solidFill>
              </a:rPr>
              <a:t>Corrado, R. R. (1981), “A Critique of the Mental Disorder Perspective of Political Terrorism”, </a:t>
            </a:r>
            <a:r>
              <a:rPr lang="en-US" sz="1450" i="1" dirty="0">
                <a:solidFill>
                  <a:schemeClr val="tx1"/>
                </a:solidFill>
              </a:rPr>
              <a:t>International Journal of Law and Psychiatry</a:t>
            </a:r>
            <a:r>
              <a:rPr lang="en-US" sz="1450" dirty="0">
                <a:solidFill>
                  <a:schemeClr val="tx1"/>
                </a:solidFill>
              </a:rPr>
              <a:t>, 4.</a:t>
            </a:r>
            <a:endParaRPr lang="tr-TR" sz="1450" dirty="0" smtClean="0">
              <a:solidFill>
                <a:schemeClr val="tx1"/>
              </a:solidFill>
            </a:endParaRPr>
          </a:p>
          <a:p>
            <a:pPr marL="457200" indent="-457200" algn="l">
              <a:buFontTx/>
              <a:buChar char="-"/>
            </a:pPr>
            <a:r>
              <a:rPr lang="en-US" sz="1450" dirty="0" smtClean="0">
                <a:solidFill>
                  <a:schemeClr val="tx1"/>
                </a:solidFill>
              </a:rPr>
              <a:t>Crenshaw, Martha (1981), “The Causes of Terrorism”, </a:t>
            </a:r>
            <a:r>
              <a:rPr lang="en-US" sz="1450" i="1" dirty="0" smtClean="0">
                <a:solidFill>
                  <a:schemeClr val="tx1"/>
                </a:solidFill>
              </a:rPr>
              <a:t>Comparative Politics</a:t>
            </a:r>
            <a:r>
              <a:rPr lang="en-US" sz="1450" dirty="0" smtClean="0">
                <a:solidFill>
                  <a:schemeClr val="tx1"/>
                </a:solidFill>
              </a:rPr>
              <a:t>, Vol. 13, No: 4, July 1981.</a:t>
            </a:r>
            <a:endParaRPr lang="tr-TR" sz="1450" dirty="0" smtClean="0">
              <a:solidFill>
                <a:schemeClr val="tx1"/>
              </a:solidFill>
            </a:endParaRPr>
          </a:p>
          <a:p>
            <a:pPr marL="457200" indent="-457200" algn="l">
              <a:buFontTx/>
              <a:buChar char="-"/>
            </a:pPr>
            <a:r>
              <a:rPr lang="en-US" sz="1450" dirty="0" smtClean="0">
                <a:solidFill>
                  <a:schemeClr val="tx1"/>
                </a:solidFill>
              </a:rPr>
              <a:t>Crenshaw, Martha (1985), “The Psychology of Political Terrorism” in </a:t>
            </a:r>
            <a:r>
              <a:rPr lang="en-US" sz="1450" i="1" dirty="0" smtClean="0">
                <a:solidFill>
                  <a:schemeClr val="tx1"/>
                </a:solidFill>
              </a:rPr>
              <a:t>Political Psychology </a:t>
            </a:r>
            <a:r>
              <a:rPr lang="en-US" sz="1450" dirty="0" smtClean="0">
                <a:solidFill>
                  <a:schemeClr val="tx1"/>
                </a:solidFill>
              </a:rPr>
              <a:t>ed. by Margaret H. Hermann, San Francisco: </a:t>
            </a:r>
            <a:r>
              <a:rPr lang="en-US" sz="1450" dirty="0" err="1" smtClean="0">
                <a:solidFill>
                  <a:schemeClr val="tx1"/>
                </a:solidFill>
              </a:rPr>
              <a:t>Jossey</a:t>
            </a:r>
            <a:r>
              <a:rPr lang="en-US" sz="1450" dirty="0" smtClean="0">
                <a:solidFill>
                  <a:schemeClr val="tx1"/>
                </a:solidFill>
              </a:rPr>
              <a:t>-Bass. </a:t>
            </a:r>
            <a:r>
              <a:rPr lang="tr-TR" sz="1450" dirty="0" smtClean="0">
                <a:solidFill>
                  <a:schemeClr val="tx1"/>
                </a:solidFill>
              </a:rPr>
              <a:t>Available at</a:t>
            </a:r>
            <a:r>
              <a:rPr lang="en-US" sz="1450" dirty="0" smtClean="0">
                <a:solidFill>
                  <a:schemeClr val="tx1"/>
                </a:solidFill>
              </a:rPr>
              <a:t>:</a:t>
            </a:r>
            <a:r>
              <a:rPr lang="tr-TR" sz="1450" dirty="0" smtClean="0">
                <a:solidFill>
                  <a:schemeClr val="tx1"/>
                </a:solidFill>
              </a:rPr>
              <a:t> </a:t>
            </a:r>
            <a:r>
              <a:rPr lang="en-US" sz="1450" dirty="0" smtClean="0">
                <a:solidFill>
                  <a:schemeClr val="tx1"/>
                </a:solidFill>
                <a:hlinkClick r:id="rId2"/>
              </a:rPr>
              <a:t>http://www.law.syr.edu/pdfs/0political_psychology.pdf</a:t>
            </a:r>
            <a:r>
              <a:rPr lang="en-US" sz="1450" dirty="0" smtClean="0">
                <a:solidFill>
                  <a:schemeClr val="tx1"/>
                </a:solidFill>
              </a:rPr>
              <a:t>.</a:t>
            </a:r>
            <a:endParaRPr lang="tr-TR" sz="1450" dirty="0" smtClean="0">
              <a:solidFill>
                <a:schemeClr val="tx1"/>
              </a:solidFill>
            </a:endParaRPr>
          </a:p>
          <a:p>
            <a:pPr marL="457200" indent="-457200" algn="l">
              <a:buFontTx/>
              <a:buChar char="-"/>
            </a:pPr>
            <a:r>
              <a:rPr lang="en-US" sz="1450" dirty="0" smtClean="0">
                <a:solidFill>
                  <a:schemeClr val="tx1"/>
                </a:solidFill>
              </a:rPr>
              <a:t>Gibbs, Jack P. (1989), “Conceptualization of Terrorism”, </a:t>
            </a:r>
            <a:r>
              <a:rPr lang="en-US" sz="1450" i="1" dirty="0" smtClean="0">
                <a:solidFill>
                  <a:schemeClr val="tx1"/>
                </a:solidFill>
              </a:rPr>
              <a:t>American Sociological Review</a:t>
            </a:r>
            <a:r>
              <a:rPr lang="en-US" sz="1450" dirty="0" smtClean="0">
                <a:solidFill>
                  <a:schemeClr val="tx1"/>
                </a:solidFill>
              </a:rPr>
              <a:t>, 54, 3.</a:t>
            </a:r>
            <a:endParaRPr lang="tr-TR" sz="1450" dirty="0" smtClean="0">
              <a:solidFill>
                <a:schemeClr val="tx1"/>
              </a:solidFill>
            </a:endParaRPr>
          </a:p>
          <a:p>
            <a:pPr marL="457200" indent="-457200" algn="l">
              <a:buFontTx/>
              <a:buChar char="-"/>
            </a:pPr>
            <a:r>
              <a:rPr lang="tr-TR" sz="1450" dirty="0" smtClean="0">
                <a:solidFill>
                  <a:schemeClr val="tx1"/>
                </a:solidFill>
              </a:rPr>
              <a:t>Harpham, Geoffrey Galt (2002), “Symbolic Terror”, </a:t>
            </a:r>
            <a:r>
              <a:rPr lang="tr-TR" sz="1450" i="1" dirty="0" smtClean="0">
                <a:solidFill>
                  <a:schemeClr val="tx1"/>
                </a:solidFill>
              </a:rPr>
              <a:t>Critical Inquiry</a:t>
            </a:r>
            <a:r>
              <a:rPr lang="tr-TR" sz="1450" dirty="0" smtClean="0">
                <a:solidFill>
                  <a:schemeClr val="tx1"/>
                </a:solidFill>
              </a:rPr>
              <a:t>, Vol. 28, No: 2, Winter 2002. Available at: </a:t>
            </a:r>
            <a:r>
              <a:rPr lang="tr-TR" sz="1450" dirty="0" smtClean="0">
                <a:solidFill>
                  <a:schemeClr val="tx1"/>
                </a:solidFill>
                <a:hlinkClick r:id="rId3"/>
              </a:rPr>
              <a:t>http://www.jstor.org/discover/10.2307/1344283?uid=3739192&amp;uid=2&amp;uid=4&amp;sid=21104301490337</a:t>
            </a:r>
            <a:r>
              <a:rPr lang="tr-TR" sz="1450" dirty="0" smtClean="0">
                <a:solidFill>
                  <a:schemeClr val="tx1"/>
                </a:solidFill>
              </a:rPr>
              <a:t>.</a:t>
            </a:r>
          </a:p>
          <a:p>
            <a:pPr marL="457200" indent="-457200" algn="l">
              <a:buFontTx/>
              <a:buChar char="-"/>
            </a:pPr>
            <a:r>
              <a:rPr lang="tr-TR" sz="1450" dirty="0" smtClean="0">
                <a:solidFill>
                  <a:schemeClr val="tx1"/>
                </a:solidFill>
              </a:rPr>
              <a:t>«</a:t>
            </a:r>
            <a:r>
              <a:rPr lang="en-US" sz="1450" dirty="0" smtClean="0">
                <a:solidFill>
                  <a:schemeClr val="tx1"/>
                </a:solidFill>
              </a:rPr>
              <a:t>Islamic State of Iraq and the Levant</a:t>
            </a:r>
            <a:r>
              <a:rPr lang="tr-TR" sz="1450" dirty="0" smtClean="0">
                <a:solidFill>
                  <a:schemeClr val="tx1"/>
                </a:solidFill>
              </a:rPr>
              <a:t>»,</a:t>
            </a:r>
            <a:r>
              <a:rPr lang="tr-TR" sz="1450" i="1" dirty="0" smtClean="0">
                <a:solidFill>
                  <a:schemeClr val="tx1"/>
                </a:solidFill>
              </a:rPr>
              <a:t> Wikipedia</a:t>
            </a:r>
            <a:r>
              <a:rPr lang="tr-TR" sz="1450" dirty="0" smtClean="0">
                <a:solidFill>
                  <a:schemeClr val="tx1"/>
                </a:solidFill>
              </a:rPr>
              <a:t>, Available at: </a:t>
            </a:r>
            <a:r>
              <a:rPr lang="tr-TR" sz="1450" dirty="0" smtClean="0">
                <a:solidFill>
                  <a:schemeClr val="tx1"/>
                </a:solidFill>
                <a:hlinkClick r:id="rId4"/>
              </a:rPr>
              <a:t>http://en.wikipedia.org/wiki/Islamic_State_of_Iraq_and_the_Levant</a:t>
            </a:r>
            <a:r>
              <a:rPr lang="tr-TR" sz="1450" dirty="0" smtClean="0">
                <a:solidFill>
                  <a:schemeClr val="tx1"/>
                </a:solidFill>
              </a:rPr>
              <a:t>. </a:t>
            </a:r>
          </a:p>
          <a:p>
            <a:pPr marL="457200" indent="-457200" algn="l">
              <a:buFontTx/>
              <a:buChar char="-"/>
            </a:pPr>
            <a:r>
              <a:rPr lang="tr-TR" sz="1450" dirty="0">
                <a:solidFill>
                  <a:schemeClr val="tx1"/>
                </a:solidFill>
              </a:rPr>
              <a:t>Laub, Zachary (2014), “Islamic State in Iraq and Syria”, </a:t>
            </a:r>
            <a:r>
              <a:rPr lang="tr-TR" sz="1450" i="1" dirty="0">
                <a:solidFill>
                  <a:schemeClr val="tx1"/>
                </a:solidFill>
              </a:rPr>
              <a:t>Council on Foreign Relations</a:t>
            </a:r>
            <a:r>
              <a:rPr lang="tr-TR" sz="1450" dirty="0">
                <a:solidFill>
                  <a:schemeClr val="tx1"/>
                </a:solidFill>
              </a:rPr>
              <a:t>, </a:t>
            </a:r>
            <a:r>
              <a:rPr lang="tr-TR" sz="1450" dirty="0" smtClean="0">
                <a:solidFill>
                  <a:schemeClr val="tx1"/>
                </a:solidFill>
              </a:rPr>
              <a:t>Available at:</a:t>
            </a:r>
            <a:r>
              <a:rPr lang="tr-TR" sz="1450" dirty="0">
                <a:solidFill>
                  <a:schemeClr val="tx1"/>
                </a:solidFill>
              </a:rPr>
              <a:t> </a:t>
            </a:r>
            <a:r>
              <a:rPr lang="tr-TR" sz="1450" dirty="0">
                <a:solidFill>
                  <a:schemeClr val="tx1"/>
                </a:solidFill>
                <a:hlinkClick r:id="rId5"/>
              </a:rPr>
              <a:t>http://www.cfr.org/iraq/islamic-state-iraq-syria/p14811</a:t>
            </a:r>
            <a:r>
              <a:rPr lang="tr-TR" sz="1450" dirty="0">
                <a:solidFill>
                  <a:schemeClr val="tx1"/>
                </a:solidFill>
              </a:rPr>
              <a:t>.</a:t>
            </a:r>
            <a:endParaRPr lang="tr-TR" sz="1450" dirty="0" smtClean="0">
              <a:solidFill>
                <a:schemeClr val="tx1"/>
              </a:solidFill>
            </a:endParaRPr>
          </a:p>
          <a:p>
            <a:pPr marL="457200" indent="-457200" algn="l">
              <a:buFontTx/>
              <a:buChar char="-"/>
            </a:pPr>
            <a:r>
              <a:rPr lang="en-US" sz="1450" dirty="0">
                <a:solidFill>
                  <a:schemeClr val="tx1"/>
                </a:solidFill>
              </a:rPr>
              <a:t>Marty, M.E. and R.S. Appleby (1995), </a:t>
            </a:r>
            <a:r>
              <a:rPr lang="en-US" sz="1450" i="1" dirty="0">
                <a:solidFill>
                  <a:schemeClr val="tx1"/>
                </a:solidFill>
              </a:rPr>
              <a:t>Fundamentalism Comprehended</a:t>
            </a:r>
            <a:r>
              <a:rPr lang="en-US" sz="1450" dirty="0">
                <a:solidFill>
                  <a:schemeClr val="tx1"/>
                </a:solidFill>
              </a:rPr>
              <a:t>, Chicago: University of Chicago </a:t>
            </a:r>
            <a:r>
              <a:rPr lang="en-US" sz="1450" dirty="0" smtClean="0">
                <a:solidFill>
                  <a:schemeClr val="tx1"/>
                </a:solidFill>
              </a:rPr>
              <a:t>Press</a:t>
            </a:r>
            <a:r>
              <a:rPr lang="tr-TR" sz="1450" dirty="0" smtClean="0">
                <a:solidFill>
                  <a:schemeClr val="tx1"/>
                </a:solidFill>
              </a:rPr>
              <a:t>.</a:t>
            </a:r>
          </a:p>
          <a:p>
            <a:pPr marL="457200" indent="-457200" algn="l">
              <a:buFontTx/>
              <a:buChar char="-"/>
            </a:pPr>
            <a:r>
              <a:rPr lang="tr-TR" sz="1450" dirty="0" smtClean="0">
                <a:solidFill>
                  <a:schemeClr val="tx1"/>
                </a:solidFill>
              </a:rPr>
              <a:t>Örmeci, Ozan (2014), «IŞİD Nedir ve Ne İstiyor?», </a:t>
            </a:r>
            <a:r>
              <a:rPr lang="tr-TR" sz="1450" i="1" dirty="0" smtClean="0">
                <a:solidFill>
                  <a:schemeClr val="tx1"/>
                </a:solidFill>
              </a:rPr>
              <a:t>Uluslararası Politika Akademisi</a:t>
            </a:r>
            <a:r>
              <a:rPr lang="tr-TR" sz="1450" dirty="0" smtClean="0">
                <a:solidFill>
                  <a:schemeClr val="tx1"/>
                </a:solidFill>
              </a:rPr>
              <a:t>, Available </a:t>
            </a:r>
            <a:r>
              <a:rPr lang="tr-TR" sz="1450" dirty="0" smtClean="0">
                <a:solidFill>
                  <a:schemeClr val="tx1"/>
                </a:solidFill>
              </a:rPr>
              <a:t>at: </a:t>
            </a:r>
            <a:r>
              <a:rPr lang="tr-TR" sz="1450" dirty="0" smtClean="0">
                <a:solidFill>
                  <a:schemeClr val="tx1"/>
                </a:solidFill>
                <a:hlinkClick r:id="rId6"/>
              </a:rPr>
              <a:t>http://politikaakademisi.org/isid-nedir-ve-istiyor/</a:t>
            </a:r>
            <a:r>
              <a:rPr lang="tr-TR" sz="1450" dirty="0" smtClean="0">
                <a:solidFill>
                  <a:schemeClr val="tx1"/>
                </a:solidFill>
              </a:rPr>
              <a:t>. </a:t>
            </a:r>
          </a:p>
          <a:p>
            <a:pPr marL="457200" indent="-457200" algn="l">
              <a:buFontTx/>
              <a:buChar char="-"/>
            </a:pPr>
            <a:r>
              <a:rPr lang="en-US" sz="1450" dirty="0" smtClean="0">
                <a:solidFill>
                  <a:schemeClr val="tx1"/>
                </a:solidFill>
              </a:rPr>
              <a:t>Rasch</a:t>
            </a:r>
            <a:r>
              <a:rPr lang="en-US" sz="1450" dirty="0">
                <a:solidFill>
                  <a:schemeClr val="tx1"/>
                </a:solidFill>
              </a:rPr>
              <a:t>, W. (1979), “Psychological Dimensions of Political Terrorism in the Federal Republic of Germany</a:t>
            </a:r>
            <a:r>
              <a:rPr lang="en-US" sz="1450" dirty="0" smtClean="0">
                <a:solidFill>
                  <a:schemeClr val="tx1"/>
                </a:solidFill>
              </a:rPr>
              <a:t>”,</a:t>
            </a:r>
            <a:r>
              <a:rPr lang="tr-TR" sz="1450" dirty="0" smtClean="0">
                <a:solidFill>
                  <a:schemeClr val="tx1"/>
                </a:solidFill>
              </a:rPr>
              <a:t> </a:t>
            </a:r>
            <a:r>
              <a:rPr lang="en-US" sz="1450" i="1" dirty="0" smtClean="0">
                <a:solidFill>
                  <a:schemeClr val="tx1"/>
                </a:solidFill>
              </a:rPr>
              <a:t>International </a:t>
            </a:r>
            <a:r>
              <a:rPr lang="en-US" sz="1450" i="1" dirty="0">
                <a:solidFill>
                  <a:schemeClr val="tx1"/>
                </a:solidFill>
              </a:rPr>
              <a:t>Journal of Law and Psychiatry</a:t>
            </a:r>
            <a:r>
              <a:rPr lang="en-US" sz="1450" dirty="0">
                <a:solidFill>
                  <a:schemeClr val="tx1"/>
                </a:solidFill>
              </a:rPr>
              <a:t>, 2.</a:t>
            </a:r>
            <a:endParaRPr lang="tr-TR" sz="1450" dirty="0" smtClean="0">
              <a:solidFill>
                <a:schemeClr val="tx1"/>
              </a:solidFill>
            </a:endParaRPr>
          </a:p>
          <a:p>
            <a:pPr marL="457200" indent="-457200" algn="l">
              <a:buFontTx/>
              <a:buChar char="-"/>
            </a:pPr>
            <a:r>
              <a:rPr lang="en-US" sz="1450" dirty="0" smtClean="0">
                <a:solidFill>
                  <a:schemeClr val="tx1"/>
                </a:solidFill>
              </a:rPr>
              <a:t>Thornton</a:t>
            </a:r>
            <a:r>
              <a:rPr lang="en-US" sz="1450" dirty="0">
                <a:solidFill>
                  <a:schemeClr val="tx1"/>
                </a:solidFill>
              </a:rPr>
              <a:t>, T.P. (1964), “Terror as a Weapon of Political Agitation” in H. Eckstein (ed.), </a:t>
            </a:r>
            <a:r>
              <a:rPr lang="en-US" sz="1450" i="1" dirty="0">
                <a:solidFill>
                  <a:schemeClr val="tx1"/>
                </a:solidFill>
              </a:rPr>
              <a:t>Internal War: Problems and Approaches</a:t>
            </a:r>
            <a:r>
              <a:rPr lang="en-US" sz="1450" dirty="0">
                <a:solidFill>
                  <a:schemeClr val="tx1"/>
                </a:solidFill>
              </a:rPr>
              <a:t>, New York: Free Press</a:t>
            </a:r>
            <a:r>
              <a:rPr lang="en-US" sz="1450" dirty="0" smtClean="0">
                <a:solidFill>
                  <a:schemeClr val="tx1"/>
                </a:solidFill>
              </a:rPr>
              <a:t>.</a:t>
            </a:r>
            <a:endParaRPr lang="tr-TR" sz="1450" dirty="0" smtClean="0">
              <a:solidFill>
                <a:schemeClr val="tx1"/>
              </a:solidFill>
            </a:endParaRPr>
          </a:p>
          <a:p>
            <a:pPr marL="457200" indent="-457200" algn="l">
              <a:buFontTx/>
              <a:buChar char="-"/>
            </a:pPr>
            <a:r>
              <a:rPr lang="tr-TR" sz="1450" dirty="0">
                <a:solidFill>
                  <a:schemeClr val="tx1"/>
                </a:solidFill>
              </a:rPr>
              <a:t>Volkan, Vamık D. (2009), “Religious fundamentalism and violence”, in </a:t>
            </a:r>
            <a:r>
              <a:rPr lang="tr-TR" sz="1450" i="1" dirty="0">
                <a:solidFill>
                  <a:schemeClr val="tx1"/>
                </a:solidFill>
              </a:rPr>
              <a:t>On Freud’s “Future of an Illusion”,</a:t>
            </a:r>
            <a:r>
              <a:rPr lang="tr-TR" sz="1450" dirty="0">
                <a:solidFill>
                  <a:schemeClr val="tx1"/>
                </a:solidFill>
              </a:rPr>
              <a:t> (Eds.) Salman Akhtar, and O’Neil, M., London: Karnac </a:t>
            </a:r>
            <a:r>
              <a:rPr lang="tr-TR" sz="1450" dirty="0" smtClean="0">
                <a:solidFill>
                  <a:schemeClr val="tx1"/>
                </a:solidFill>
              </a:rPr>
              <a:t>Books. Available at:</a:t>
            </a:r>
            <a:r>
              <a:rPr lang="tr-TR" sz="1450" dirty="0">
                <a:solidFill>
                  <a:schemeClr val="tx1"/>
                </a:solidFill>
              </a:rPr>
              <a:t> </a:t>
            </a:r>
            <a:r>
              <a:rPr lang="tr-TR" sz="1450" dirty="0">
                <a:solidFill>
                  <a:schemeClr val="tx1"/>
                </a:solidFill>
                <a:hlinkClick r:id="rId7"/>
              </a:rPr>
              <a:t>http://www.vamikvolkan.com/Religious-Fundamentalism-and-Violence.php</a:t>
            </a:r>
            <a:endParaRPr lang="tr-TR" sz="1450" dirty="0" smtClean="0">
              <a:solidFill>
                <a:schemeClr val="tx1"/>
              </a:solidFill>
            </a:endParaRPr>
          </a:p>
          <a:p>
            <a:endParaRPr lang="tr-TR" sz="1450" dirty="0" smtClean="0">
              <a:solidFill>
                <a:schemeClr val="tx1"/>
              </a:solidFill>
            </a:endParaRPr>
          </a:p>
          <a:p>
            <a:endParaRPr lang="tr-TR" sz="1450" dirty="0" smtClean="0">
              <a:solidFill>
                <a:schemeClr val="tx1"/>
              </a:solidFill>
            </a:endParaRPr>
          </a:p>
          <a:p>
            <a:endParaRPr lang="tr-TR" sz="1450" dirty="0">
              <a:solidFill>
                <a:schemeClr val="tx1"/>
              </a:solidFill>
            </a:endParaRPr>
          </a:p>
          <a:p>
            <a:endParaRPr lang="tr-TR" sz="1450" dirty="0" smtClean="0">
              <a:solidFill>
                <a:schemeClr val="tx1"/>
              </a:solidFill>
            </a:endParaRPr>
          </a:p>
          <a:p>
            <a:endParaRPr lang="tr-TR" sz="1450" dirty="0">
              <a:solidFill>
                <a:schemeClr val="tx1"/>
              </a:solidFill>
            </a:endParaRPr>
          </a:p>
          <a:p>
            <a:endParaRPr lang="tr-TR" sz="1450" dirty="0" smtClean="0">
              <a:solidFill>
                <a:schemeClr val="tx1"/>
              </a:solidFill>
            </a:endParaRPr>
          </a:p>
          <a:p>
            <a:endParaRPr lang="tr-TR" sz="1450" dirty="0">
              <a:solidFill>
                <a:schemeClr val="tx1"/>
              </a:solidFill>
            </a:endParaRPr>
          </a:p>
          <a:p>
            <a:pPr algn="l"/>
            <a:endParaRPr lang="tr-TR" sz="1450" dirty="0" smtClean="0">
              <a:solidFill>
                <a:schemeClr val="tx1"/>
              </a:solidFill>
            </a:endParaRPr>
          </a:p>
        </p:txBody>
      </p:sp>
    </p:spTree>
    <p:extLst>
      <p:ext uri="{BB962C8B-B14F-4D97-AF65-F5344CB8AC3E}">
        <p14:creationId xmlns:p14="http://schemas.microsoft.com/office/powerpoint/2010/main" val="296059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lnSpcReduction="10000"/>
          </a:bodyPr>
          <a:lstStyle/>
          <a:p>
            <a:r>
              <a:rPr lang="tr-TR" sz="3000" b="1" dirty="0" smtClean="0">
                <a:solidFill>
                  <a:schemeClr val="tx1"/>
                </a:solidFill>
              </a:rPr>
              <a:t>1. DEFINITION OF TERRORISM</a:t>
            </a:r>
          </a:p>
          <a:p>
            <a:pPr marL="457200" indent="-457200" algn="l">
              <a:buFontTx/>
              <a:buChar char="-"/>
            </a:pPr>
            <a:r>
              <a:rPr lang="tr-TR" sz="3000" dirty="0" smtClean="0">
                <a:solidFill>
                  <a:schemeClr val="tx1"/>
                </a:solidFill>
              </a:rPr>
              <a:t>«A symbolic act designed to influence the political behaviour by extranormal means, entailing the use or threat of violence» </a:t>
            </a:r>
            <a:r>
              <a:rPr lang="tr-TR" sz="3000" dirty="0">
                <a:solidFill>
                  <a:schemeClr val="tx1"/>
                </a:solidFill>
              </a:rPr>
              <a:t>(Thornton, 1964: 73).</a:t>
            </a:r>
            <a:endParaRPr lang="tr-TR" sz="3000" dirty="0" smtClean="0">
              <a:solidFill>
                <a:schemeClr val="tx1"/>
              </a:solidFill>
            </a:endParaRPr>
          </a:p>
          <a:p>
            <a:pPr marL="457200" indent="-457200" algn="l">
              <a:buFontTx/>
              <a:buChar char="-"/>
            </a:pPr>
            <a:r>
              <a:rPr lang="en-US" sz="3000" dirty="0" smtClean="0">
                <a:solidFill>
                  <a:schemeClr val="tx1"/>
                </a:solidFill>
              </a:rPr>
              <a:t>According to Martha Crenshaw</a:t>
            </a:r>
            <a:r>
              <a:rPr lang="tr-TR" sz="3000" dirty="0" smtClean="0">
                <a:solidFill>
                  <a:schemeClr val="tx1"/>
                </a:solidFill>
              </a:rPr>
              <a:t>,</a:t>
            </a:r>
            <a:r>
              <a:rPr lang="en-US" sz="3000" dirty="0" smtClean="0">
                <a:solidFill>
                  <a:schemeClr val="tx1"/>
                </a:solidFill>
              </a:rPr>
              <a:t> terrorism directed against governments has some political aims and it uses </a:t>
            </a:r>
            <a:r>
              <a:rPr lang="tr-TR" sz="3000" dirty="0" smtClean="0">
                <a:solidFill>
                  <a:schemeClr val="tx1"/>
                </a:solidFill>
              </a:rPr>
              <a:t>«</a:t>
            </a:r>
            <a:r>
              <a:rPr lang="en-US" sz="3000" dirty="0" smtClean="0">
                <a:solidFill>
                  <a:schemeClr val="tx1"/>
                </a:solidFill>
              </a:rPr>
              <a:t>symbolic, low-level violence by conspiratorial organizations</a:t>
            </a:r>
            <a:r>
              <a:rPr lang="tr-TR" sz="3000" dirty="0" smtClean="0">
                <a:solidFill>
                  <a:schemeClr val="tx1"/>
                </a:solidFill>
              </a:rPr>
              <a:t>»</a:t>
            </a:r>
            <a:r>
              <a:rPr lang="en-US" sz="3000" dirty="0" smtClean="0">
                <a:solidFill>
                  <a:schemeClr val="tx1"/>
                </a:solidFill>
              </a:rPr>
              <a:t> in order to give its political message (Crenshaw, </a:t>
            </a:r>
            <a:r>
              <a:rPr lang="tr-TR" sz="3000" dirty="0" smtClean="0">
                <a:solidFill>
                  <a:schemeClr val="tx1"/>
                </a:solidFill>
              </a:rPr>
              <a:t>1981:</a:t>
            </a:r>
            <a:r>
              <a:rPr lang="en-US" sz="3000" dirty="0" smtClean="0">
                <a:solidFill>
                  <a:schemeClr val="tx1"/>
                </a:solidFill>
              </a:rPr>
              <a:t> 379).</a:t>
            </a:r>
            <a:endParaRPr lang="tr-TR" sz="3000" dirty="0" smtClean="0">
              <a:solidFill>
                <a:schemeClr val="tx1"/>
              </a:solidFill>
            </a:endParaRPr>
          </a:p>
          <a:p>
            <a:pPr marL="457200" indent="-457200" algn="l">
              <a:buFontTx/>
              <a:buChar char="-"/>
            </a:pPr>
            <a:r>
              <a:rPr lang="tr-TR" sz="3000" dirty="0" smtClean="0">
                <a:solidFill>
                  <a:schemeClr val="tx1"/>
                </a:solidFill>
              </a:rPr>
              <a:t>«I</a:t>
            </a:r>
            <a:r>
              <a:rPr lang="en-US" sz="3000" dirty="0" smtClean="0">
                <a:solidFill>
                  <a:schemeClr val="tx1"/>
                </a:solidFill>
              </a:rPr>
              <a:t>llegal violence or threatened violence directed against human or nonhuman objects</a:t>
            </a:r>
            <a:r>
              <a:rPr lang="tr-TR" sz="3000" dirty="0" smtClean="0">
                <a:solidFill>
                  <a:schemeClr val="tx1"/>
                </a:solidFill>
              </a:rPr>
              <a:t>» </a:t>
            </a:r>
            <a:r>
              <a:rPr lang="en-US" sz="3000" dirty="0" smtClean="0">
                <a:solidFill>
                  <a:schemeClr val="tx1"/>
                </a:solidFill>
              </a:rPr>
              <a:t>(Gibbs, </a:t>
            </a:r>
            <a:r>
              <a:rPr lang="tr-TR" sz="3000" dirty="0" smtClean="0">
                <a:solidFill>
                  <a:schemeClr val="tx1"/>
                </a:solidFill>
              </a:rPr>
              <a:t>1989:</a:t>
            </a:r>
            <a:r>
              <a:rPr lang="en-US" sz="3000" dirty="0" smtClean="0">
                <a:solidFill>
                  <a:schemeClr val="tx1"/>
                </a:solidFill>
              </a:rPr>
              <a:t> 330).</a:t>
            </a:r>
            <a:endParaRPr lang="tr-TR" sz="3000" dirty="0" smtClean="0">
              <a:solidFill>
                <a:schemeClr val="tx1"/>
              </a:solidFill>
            </a:endParaRPr>
          </a:p>
          <a:p>
            <a:pPr marL="457200" indent="-457200" algn="l">
              <a:buFontTx/>
              <a:buChar char="-"/>
            </a:pPr>
            <a:endParaRPr lang="tr-TR" sz="3000" dirty="0" smtClean="0">
              <a:solidFill>
                <a:schemeClr val="tx1"/>
              </a:solidFill>
            </a:endParaRPr>
          </a:p>
          <a:p>
            <a:endParaRPr lang="tr-TR" dirty="0">
              <a:solidFill>
                <a:schemeClr val="tx1"/>
              </a:solidFill>
            </a:endParaRPr>
          </a:p>
          <a:p>
            <a:endParaRPr lang="tr-TR" dirty="0" smtClean="0">
              <a:solidFill>
                <a:schemeClr val="tx1"/>
              </a:solidFill>
            </a:endParaRPr>
          </a:p>
          <a:p>
            <a:endParaRPr lang="tr-TR" dirty="0">
              <a:solidFill>
                <a:schemeClr val="tx1"/>
              </a:solidFill>
            </a:endParaRPr>
          </a:p>
          <a:p>
            <a:endParaRPr lang="tr-TR" dirty="0" smtClean="0">
              <a:solidFill>
                <a:schemeClr val="tx1"/>
              </a:solidFill>
            </a:endParaRPr>
          </a:p>
          <a:p>
            <a:endParaRPr lang="tr-TR" dirty="0">
              <a:solidFill>
                <a:schemeClr val="tx1"/>
              </a:solidFill>
            </a:endParaRPr>
          </a:p>
          <a:p>
            <a:endParaRPr lang="tr-TR" dirty="0" smtClean="0">
              <a:solidFill>
                <a:schemeClr val="tx1"/>
              </a:solidFill>
            </a:endParaRPr>
          </a:p>
          <a:p>
            <a:endParaRPr lang="tr-TR" dirty="0">
              <a:solidFill>
                <a:schemeClr val="tx1"/>
              </a:solidFill>
            </a:endParaRPr>
          </a:p>
          <a:p>
            <a:pPr algn="l"/>
            <a:endParaRPr lang="tr-TR" dirty="0" smtClean="0">
              <a:solidFill>
                <a:schemeClr val="tx1"/>
              </a:solidFill>
            </a:endParaRPr>
          </a:p>
        </p:txBody>
      </p:sp>
    </p:spTree>
    <p:extLst>
      <p:ext uri="{BB962C8B-B14F-4D97-AF65-F5344CB8AC3E}">
        <p14:creationId xmlns:p14="http://schemas.microsoft.com/office/powerpoint/2010/main" val="1066094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3000" b="1" dirty="0" smtClean="0">
                <a:solidFill>
                  <a:schemeClr val="tx1"/>
                </a:solidFill>
              </a:rPr>
              <a:t>1. DEFINITION TERRORISM</a:t>
            </a:r>
          </a:p>
          <a:p>
            <a:pPr marL="457200" indent="-457200" algn="l">
              <a:buFontTx/>
              <a:buChar char="-"/>
            </a:pPr>
            <a:r>
              <a:rPr lang="tr-TR" sz="3000" dirty="0" smtClean="0">
                <a:solidFill>
                  <a:schemeClr val="tx1"/>
                </a:solidFill>
              </a:rPr>
              <a:t>«N</a:t>
            </a:r>
            <a:r>
              <a:rPr lang="en-US" sz="3000" dirty="0" smtClean="0">
                <a:solidFill>
                  <a:schemeClr val="tx1"/>
                </a:solidFill>
              </a:rPr>
              <a:t>on-state terrorism</a:t>
            </a:r>
            <a:r>
              <a:rPr lang="tr-TR" sz="3000" dirty="0" smtClean="0">
                <a:solidFill>
                  <a:schemeClr val="tx1"/>
                </a:solidFill>
              </a:rPr>
              <a:t>»</a:t>
            </a:r>
            <a:r>
              <a:rPr lang="en-US" sz="3000" dirty="0">
                <a:solidFill>
                  <a:schemeClr val="tx1"/>
                </a:solidFill>
              </a:rPr>
              <a:t> can be explained as illegal and violent armed struggle for </a:t>
            </a:r>
            <a:r>
              <a:rPr lang="en-US" sz="3000" dirty="0" smtClean="0">
                <a:solidFill>
                  <a:schemeClr val="tx1"/>
                </a:solidFill>
              </a:rPr>
              <a:t>some </a:t>
            </a:r>
            <a:r>
              <a:rPr lang="en-US" sz="3000" dirty="0">
                <a:solidFill>
                  <a:schemeClr val="tx1"/>
                </a:solidFill>
              </a:rPr>
              <a:t>political </a:t>
            </a:r>
            <a:r>
              <a:rPr lang="en-US" sz="3000" dirty="0" smtClean="0">
                <a:solidFill>
                  <a:schemeClr val="tx1"/>
                </a:solidFill>
              </a:rPr>
              <a:t>purposes. </a:t>
            </a:r>
            <a:r>
              <a:rPr lang="en-US" sz="3000" dirty="0">
                <a:solidFill>
                  <a:schemeClr val="tx1"/>
                </a:solidFill>
              </a:rPr>
              <a:t>This </a:t>
            </a:r>
            <a:r>
              <a:rPr lang="en-US" sz="3000" dirty="0" smtClean="0">
                <a:solidFill>
                  <a:schemeClr val="tx1"/>
                </a:solidFill>
              </a:rPr>
              <a:t>definition show</a:t>
            </a:r>
            <a:r>
              <a:rPr lang="tr-TR" sz="3000" dirty="0" smtClean="0">
                <a:solidFill>
                  <a:schemeClr val="tx1"/>
                </a:solidFill>
              </a:rPr>
              <a:t>s</a:t>
            </a:r>
            <a:r>
              <a:rPr lang="en-US" sz="3000" dirty="0" smtClean="0">
                <a:solidFill>
                  <a:schemeClr val="tx1"/>
                </a:solidFill>
              </a:rPr>
              <a:t> </a:t>
            </a:r>
            <a:r>
              <a:rPr lang="en-US" sz="3000" dirty="0">
                <a:solidFill>
                  <a:schemeClr val="tx1"/>
                </a:solidFill>
              </a:rPr>
              <a:t>clearly that terrorism has some </a:t>
            </a:r>
            <a:r>
              <a:rPr lang="tr-TR" sz="3000" dirty="0" smtClean="0">
                <a:solidFill>
                  <a:schemeClr val="tx1"/>
                </a:solidFill>
              </a:rPr>
              <a:t>«</a:t>
            </a:r>
            <a:r>
              <a:rPr lang="en-US" sz="3000" dirty="0" smtClean="0">
                <a:solidFill>
                  <a:schemeClr val="tx1"/>
                </a:solidFill>
              </a:rPr>
              <a:t>preconditions </a:t>
            </a:r>
            <a:r>
              <a:rPr lang="en-US" sz="3000" dirty="0">
                <a:solidFill>
                  <a:schemeClr val="tx1"/>
                </a:solidFill>
              </a:rPr>
              <a:t>– factors that set the stage for terrorism over the long </a:t>
            </a:r>
            <a:r>
              <a:rPr lang="en-US" sz="3000" dirty="0" smtClean="0">
                <a:solidFill>
                  <a:schemeClr val="tx1"/>
                </a:solidFill>
              </a:rPr>
              <a:t>run</a:t>
            </a:r>
            <a:r>
              <a:rPr lang="tr-TR" sz="3000" dirty="0" smtClean="0">
                <a:solidFill>
                  <a:schemeClr val="tx1"/>
                </a:solidFill>
              </a:rPr>
              <a:t>»</a:t>
            </a:r>
            <a:r>
              <a:rPr lang="en-US" sz="3000" dirty="0" smtClean="0">
                <a:solidFill>
                  <a:schemeClr val="tx1"/>
                </a:solidFill>
              </a:rPr>
              <a:t> </a:t>
            </a:r>
            <a:r>
              <a:rPr lang="en-US" sz="3000" dirty="0">
                <a:solidFill>
                  <a:schemeClr val="tx1"/>
                </a:solidFill>
              </a:rPr>
              <a:t>and </a:t>
            </a:r>
            <a:r>
              <a:rPr lang="tr-TR" sz="3000" dirty="0" smtClean="0">
                <a:solidFill>
                  <a:schemeClr val="tx1"/>
                </a:solidFill>
              </a:rPr>
              <a:t>«</a:t>
            </a:r>
            <a:r>
              <a:rPr lang="en-US" sz="3000" dirty="0" smtClean="0">
                <a:solidFill>
                  <a:schemeClr val="tx1"/>
                </a:solidFill>
              </a:rPr>
              <a:t>precipitants </a:t>
            </a:r>
            <a:r>
              <a:rPr lang="en-US" sz="3000" dirty="0">
                <a:solidFill>
                  <a:schemeClr val="tx1"/>
                </a:solidFill>
              </a:rPr>
              <a:t>– specific events that immediately precede the occurrence of </a:t>
            </a:r>
            <a:r>
              <a:rPr lang="en-US" sz="3000" dirty="0" smtClean="0">
                <a:solidFill>
                  <a:schemeClr val="tx1"/>
                </a:solidFill>
              </a:rPr>
              <a:t>terrorism</a:t>
            </a:r>
            <a:r>
              <a:rPr lang="tr-TR" sz="3000" dirty="0" smtClean="0">
                <a:solidFill>
                  <a:schemeClr val="tx1"/>
                </a:solidFill>
              </a:rPr>
              <a:t>»</a:t>
            </a:r>
            <a:r>
              <a:rPr lang="en-US" sz="3000" dirty="0" smtClean="0">
                <a:solidFill>
                  <a:schemeClr val="tx1"/>
                </a:solidFill>
              </a:rPr>
              <a:t> </a:t>
            </a:r>
            <a:r>
              <a:rPr lang="en-US" sz="3000" dirty="0">
                <a:solidFill>
                  <a:schemeClr val="tx1"/>
                </a:solidFill>
              </a:rPr>
              <a:t>(</a:t>
            </a:r>
            <a:r>
              <a:rPr lang="en-US" sz="3000" dirty="0" smtClean="0">
                <a:solidFill>
                  <a:schemeClr val="tx1"/>
                </a:solidFill>
              </a:rPr>
              <a:t>Crenshaw</a:t>
            </a:r>
            <a:r>
              <a:rPr lang="tr-TR" sz="3000" dirty="0" smtClean="0">
                <a:solidFill>
                  <a:schemeClr val="tx1"/>
                </a:solidFill>
              </a:rPr>
              <a:t>, 1981:</a:t>
            </a:r>
            <a:r>
              <a:rPr lang="en-US" sz="3000" dirty="0" smtClean="0">
                <a:solidFill>
                  <a:schemeClr val="tx1"/>
                </a:solidFill>
              </a:rPr>
              <a:t> </a:t>
            </a:r>
            <a:r>
              <a:rPr lang="en-US" sz="3000" dirty="0">
                <a:solidFill>
                  <a:schemeClr val="tx1"/>
                </a:solidFill>
              </a:rPr>
              <a:t>381</a:t>
            </a:r>
            <a:r>
              <a:rPr lang="en-US" sz="3000" dirty="0" smtClean="0">
                <a:solidFill>
                  <a:schemeClr val="tx1"/>
                </a:solidFill>
              </a:rPr>
              <a:t>).</a:t>
            </a:r>
            <a:endParaRPr lang="tr-TR" sz="3000" dirty="0" smtClean="0">
              <a:solidFill>
                <a:schemeClr val="tx1"/>
              </a:solidFill>
            </a:endParaRPr>
          </a:p>
          <a:p>
            <a:pPr marL="457200" indent="-457200" algn="l">
              <a:buFontTx/>
              <a:buChar char="-"/>
            </a:pPr>
            <a:r>
              <a:rPr lang="tr-TR" sz="3000" dirty="0" smtClean="0">
                <a:solidFill>
                  <a:schemeClr val="tx1"/>
                </a:solidFill>
              </a:rPr>
              <a:t>Terror in general has two elements: (1) the aim to shape political behaviours, (2) the use of extraordinary violence.</a:t>
            </a:r>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pPr algn="l"/>
            <a:endParaRPr lang="tr-TR" sz="3000" dirty="0" smtClean="0">
              <a:solidFill>
                <a:schemeClr val="tx1"/>
              </a:solidFill>
            </a:endParaRPr>
          </a:p>
        </p:txBody>
      </p:sp>
    </p:spTree>
    <p:extLst>
      <p:ext uri="{BB962C8B-B14F-4D97-AF65-F5344CB8AC3E}">
        <p14:creationId xmlns:p14="http://schemas.microsoft.com/office/powerpoint/2010/main" val="2252301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052736"/>
            <a:ext cx="9144000" cy="5805264"/>
          </a:xfrm>
        </p:spPr>
        <p:txBody>
          <a:bodyPr>
            <a:noAutofit/>
          </a:bodyPr>
          <a:lstStyle/>
          <a:p>
            <a:r>
              <a:rPr lang="tr-TR" sz="2800" b="1" dirty="0" smtClean="0">
                <a:solidFill>
                  <a:schemeClr val="tx1"/>
                </a:solidFill>
              </a:rPr>
              <a:t>2. SYMBOLIC TERROR</a:t>
            </a:r>
          </a:p>
          <a:p>
            <a:pPr marL="457200" indent="-457200" algn="l">
              <a:buFontTx/>
              <a:buChar char="-"/>
            </a:pPr>
            <a:r>
              <a:rPr lang="en-US" sz="2800" dirty="0" smtClean="0">
                <a:solidFill>
                  <a:schemeClr val="tx1"/>
                </a:solidFill>
              </a:rPr>
              <a:t>Geoffrey </a:t>
            </a:r>
            <a:r>
              <a:rPr lang="en-US" sz="2800" dirty="0">
                <a:solidFill>
                  <a:schemeClr val="tx1"/>
                </a:solidFill>
              </a:rPr>
              <a:t>Galt Harpham in his article </a:t>
            </a:r>
            <a:r>
              <a:rPr lang="tr-TR" sz="2800" dirty="0" smtClean="0">
                <a:solidFill>
                  <a:schemeClr val="tx1"/>
                </a:solidFill>
              </a:rPr>
              <a:t>«</a:t>
            </a:r>
            <a:r>
              <a:rPr lang="en-US" sz="2800" dirty="0" smtClean="0">
                <a:solidFill>
                  <a:schemeClr val="tx1"/>
                </a:solidFill>
              </a:rPr>
              <a:t>Symbolic Terror</a:t>
            </a:r>
            <a:r>
              <a:rPr lang="tr-TR" sz="2800" dirty="0" smtClean="0">
                <a:solidFill>
                  <a:schemeClr val="tx1"/>
                </a:solidFill>
              </a:rPr>
              <a:t>» </a:t>
            </a:r>
            <a:r>
              <a:rPr lang="en-US" sz="2800" dirty="0" smtClean="0">
                <a:solidFill>
                  <a:schemeClr val="tx1"/>
                </a:solidFill>
              </a:rPr>
              <a:t>analyzes the effects of terrorist acts especially that of September 11 (9/11) incident</a:t>
            </a:r>
            <a:r>
              <a:rPr lang="tr-TR" sz="2800" dirty="0" smtClean="0">
                <a:solidFill>
                  <a:schemeClr val="tx1"/>
                </a:solidFill>
              </a:rPr>
              <a:t>. </a:t>
            </a:r>
          </a:p>
          <a:p>
            <a:pPr marL="457200" indent="-457200" algn="l">
              <a:buFontTx/>
              <a:buChar char="-"/>
            </a:pPr>
            <a:r>
              <a:rPr lang="en-US" sz="2800" dirty="0">
                <a:solidFill>
                  <a:schemeClr val="tx1"/>
                </a:solidFill>
              </a:rPr>
              <a:t>He thinks that terror itself may not symbolic but its effects are registered in the symbolic domain. </a:t>
            </a:r>
            <a:r>
              <a:rPr lang="tr-TR" sz="2800" dirty="0" smtClean="0">
                <a:solidFill>
                  <a:schemeClr val="tx1"/>
                </a:solidFill>
              </a:rPr>
              <a:t>T</a:t>
            </a:r>
            <a:r>
              <a:rPr lang="en-US" sz="2800" dirty="0" smtClean="0">
                <a:solidFill>
                  <a:schemeClr val="tx1"/>
                </a:solidFill>
              </a:rPr>
              <a:t>error </a:t>
            </a:r>
            <a:r>
              <a:rPr lang="en-US" sz="2800" dirty="0">
                <a:solidFill>
                  <a:schemeClr val="tx1"/>
                </a:solidFill>
              </a:rPr>
              <a:t>affects the symbolic realm in two different ways. First, terrorism changes the current political-military order and leads to something different at least makes people believe that they live in a radically different period because of fear, paranoia and anxiety. Secondly, </a:t>
            </a:r>
            <a:r>
              <a:rPr lang="en-US" sz="2800" dirty="0" smtClean="0">
                <a:solidFill>
                  <a:schemeClr val="tx1"/>
                </a:solidFill>
              </a:rPr>
              <a:t>terrorism</a:t>
            </a:r>
            <a:r>
              <a:rPr lang="tr-TR" sz="2800" dirty="0" smtClean="0">
                <a:solidFill>
                  <a:schemeClr val="tx1"/>
                </a:solidFill>
              </a:rPr>
              <a:t>,</a:t>
            </a:r>
            <a:r>
              <a:rPr lang="en-US" sz="2800" dirty="0" smtClean="0">
                <a:solidFill>
                  <a:schemeClr val="tx1"/>
                </a:solidFill>
              </a:rPr>
              <a:t> </a:t>
            </a:r>
            <a:r>
              <a:rPr lang="en-US" sz="2800" dirty="0">
                <a:solidFill>
                  <a:schemeClr val="tx1"/>
                </a:solidFill>
              </a:rPr>
              <a:t>by disseminating numerous </a:t>
            </a:r>
            <a:r>
              <a:rPr lang="en-US" sz="2800" dirty="0" smtClean="0">
                <a:solidFill>
                  <a:schemeClr val="tx1"/>
                </a:solidFill>
              </a:rPr>
              <a:t>messages</a:t>
            </a:r>
            <a:r>
              <a:rPr lang="tr-TR" sz="2800" dirty="0" smtClean="0">
                <a:solidFill>
                  <a:schemeClr val="tx1"/>
                </a:solidFill>
              </a:rPr>
              <a:t>,</a:t>
            </a:r>
            <a:r>
              <a:rPr lang="en-US" sz="2800" dirty="0" smtClean="0">
                <a:solidFill>
                  <a:schemeClr val="tx1"/>
                </a:solidFill>
              </a:rPr>
              <a:t> </a:t>
            </a:r>
            <a:r>
              <a:rPr lang="en-US" sz="2800" dirty="0">
                <a:solidFill>
                  <a:schemeClr val="tx1"/>
                </a:solidFill>
              </a:rPr>
              <a:t>creates a world of symbolic order. </a:t>
            </a:r>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55264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Autofit/>
          </a:bodyPr>
          <a:lstStyle/>
          <a:p>
            <a:r>
              <a:rPr lang="tr-TR" sz="2800" b="1" dirty="0" smtClean="0">
                <a:solidFill>
                  <a:schemeClr val="tx1"/>
                </a:solidFill>
              </a:rPr>
              <a:t>2. SYMBOLIC TERROR</a:t>
            </a:r>
          </a:p>
          <a:p>
            <a:pPr marL="457200" indent="-457200" algn="l">
              <a:buFontTx/>
              <a:buChar char="-"/>
            </a:pPr>
            <a:r>
              <a:rPr lang="tr-TR" sz="2800" dirty="0" smtClean="0">
                <a:solidFill>
                  <a:schemeClr val="tx1"/>
                </a:solidFill>
              </a:rPr>
              <a:t>Harpham believes that the Cold War and </a:t>
            </a:r>
            <a:r>
              <a:rPr lang="en-US" sz="2800" dirty="0" smtClean="0">
                <a:solidFill>
                  <a:schemeClr val="tx1"/>
                </a:solidFill>
              </a:rPr>
              <a:t>imperialism </a:t>
            </a:r>
            <a:r>
              <a:rPr lang="en-US" sz="2800" dirty="0">
                <a:solidFill>
                  <a:schemeClr val="tx1"/>
                </a:solidFill>
              </a:rPr>
              <a:t>prepared necessary grounds for terrorism (Harpham</a:t>
            </a:r>
            <a:r>
              <a:rPr lang="en-US" sz="2800" dirty="0" smtClean="0">
                <a:solidFill>
                  <a:schemeClr val="tx1"/>
                </a:solidFill>
              </a:rPr>
              <a:t>,</a:t>
            </a:r>
            <a:r>
              <a:rPr lang="tr-TR" sz="2800" dirty="0" smtClean="0">
                <a:solidFill>
                  <a:schemeClr val="tx1"/>
                </a:solidFill>
              </a:rPr>
              <a:t> 2002:</a:t>
            </a:r>
            <a:r>
              <a:rPr lang="en-US" sz="2800" dirty="0" smtClean="0">
                <a:solidFill>
                  <a:schemeClr val="tx1"/>
                </a:solidFill>
              </a:rPr>
              <a:t> </a:t>
            </a:r>
            <a:r>
              <a:rPr lang="en-US" sz="2800" dirty="0">
                <a:solidFill>
                  <a:schemeClr val="tx1"/>
                </a:solidFill>
              </a:rPr>
              <a:t>574</a:t>
            </a:r>
            <a:r>
              <a:rPr lang="en-US" sz="2800" dirty="0" smtClean="0">
                <a:solidFill>
                  <a:schemeClr val="tx1"/>
                </a:solidFill>
              </a:rPr>
              <a:t>).</a:t>
            </a:r>
            <a:r>
              <a:rPr lang="tr-TR" sz="2800" dirty="0" smtClean="0">
                <a:solidFill>
                  <a:schemeClr val="tx1"/>
                </a:solidFill>
              </a:rPr>
              <a:t> </a:t>
            </a:r>
          </a:p>
          <a:p>
            <a:pPr marL="457200" indent="-457200" algn="l">
              <a:buFontTx/>
              <a:buChar char="-"/>
            </a:pPr>
            <a:r>
              <a:rPr lang="tr-TR" sz="2800" dirty="0" smtClean="0">
                <a:solidFill>
                  <a:schemeClr val="tx1"/>
                </a:solidFill>
              </a:rPr>
              <a:t>It </a:t>
            </a:r>
            <a:r>
              <a:rPr lang="en-US" sz="2800" dirty="0" smtClean="0">
                <a:solidFill>
                  <a:schemeClr val="tx1"/>
                </a:solidFill>
              </a:rPr>
              <a:t>is </a:t>
            </a:r>
            <a:r>
              <a:rPr lang="tr-TR" sz="2800" dirty="0" smtClean="0">
                <a:solidFill>
                  <a:schemeClr val="tx1"/>
                </a:solidFill>
              </a:rPr>
              <a:t>also </a:t>
            </a:r>
            <a:r>
              <a:rPr lang="en-US" sz="2800" dirty="0" smtClean="0">
                <a:solidFill>
                  <a:schemeClr val="tx1"/>
                </a:solidFill>
              </a:rPr>
              <a:t>used </a:t>
            </a:r>
            <a:r>
              <a:rPr lang="en-US" sz="2800" dirty="0">
                <a:solidFill>
                  <a:schemeClr val="tx1"/>
                </a:solidFill>
              </a:rPr>
              <a:t>as a pretext by American government to intervene in Iraq </a:t>
            </a:r>
            <a:r>
              <a:rPr lang="tr-TR" sz="2800" dirty="0" smtClean="0">
                <a:solidFill>
                  <a:schemeClr val="tx1"/>
                </a:solidFill>
              </a:rPr>
              <a:t>in 2003. </a:t>
            </a:r>
            <a:r>
              <a:rPr lang="en-US" sz="2800" dirty="0" smtClean="0">
                <a:solidFill>
                  <a:schemeClr val="tx1"/>
                </a:solidFill>
              </a:rPr>
              <a:t>Kenneth </a:t>
            </a:r>
            <a:r>
              <a:rPr lang="en-US" sz="2800" dirty="0">
                <a:solidFill>
                  <a:schemeClr val="tx1"/>
                </a:solidFill>
              </a:rPr>
              <a:t>Adelman: </a:t>
            </a:r>
            <a:r>
              <a:rPr lang="tr-TR" sz="2800" dirty="0" smtClean="0">
                <a:solidFill>
                  <a:schemeClr val="tx1"/>
                </a:solidFill>
              </a:rPr>
              <a:t>«</a:t>
            </a:r>
            <a:r>
              <a:rPr lang="en-US" sz="2800" dirty="0" smtClean="0">
                <a:solidFill>
                  <a:schemeClr val="tx1"/>
                </a:solidFill>
              </a:rPr>
              <a:t>I </a:t>
            </a:r>
            <a:r>
              <a:rPr lang="en-US" sz="2800" dirty="0">
                <a:solidFill>
                  <a:schemeClr val="tx1"/>
                </a:solidFill>
              </a:rPr>
              <a:t>have no evidence that Iraq was involved in </a:t>
            </a:r>
            <a:r>
              <a:rPr lang="tr-TR" sz="2800" dirty="0" smtClean="0">
                <a:solidFill>
                  <a:schemeClr val="tx1"/>
                </a:solidFill>
              </a:rPr>
              <a:t>9/11</a:t>
            </a:r>
            <a:r>
              <a:rPr lang="en-US" sz="2800" dirty="0" smtClean="0">
                <a:solidFill>
                  <a:schemeClr val="tx1"/>
                </a:solidFill>
              </a:rPr>
              <a:t>, </a:t>
            </a:r>
            <a:r>
              <a:rPr lang="en-US" sz="2800" dirty="0">
                <a:solidFill>
                  <a:schemeClr val="tx1"/>
                </a:solidFill>
              </a:rPr>
              <a:t>but I feel </a:t>
            </a:r>
            <a:r>
              <a:rPr lang="en-US" sz="2800" dirty="0" smtClean="0">
                <a:solidFill>
                  <a:schemeClr val="tx1"/>
                </a:solidFill>
              </a:rPr>
              <a:t>it</a:t>
            </a:r>
            <a:r>
              <a:rPr lang="tr-TR" sz="2800" dirty="0" smtClean="0">
                <a:solidFill>
                  <a:schemeClr val="tx1"/>
                </a:solidFill>
              </a:rPr>
              <a:t>» (</a:t>
            </a:r>
            <a:r>
              <a:rPr lang="en-US" sz="2800" dirty="0" smtClean="0">
                <a:solidFill>
                  <a:schemeClr val="tx1"/>
                </a:solidFill>
              </a:rPr>
              <a:t>Harpham</a:t>
            </a:r>
            <a:r>
              <a:rPr lang="tr-TR" sz="2800" dirty="0">
                <a:solidFill>
                  <a:schemeClr val="tx1"/>
                </a:solidFill>
              </a:rPr>
              <a:t>,</a:t>
            </a:r>
            <a:r>
              <a:rPr lang="tr-TR" sz="2800" dirty="0" smtClean="0">
                <a:solidFill>
                  <a:schemeClr val="tx1"/>
                </a:solidFill>
              </a:rPr>
              <a:t> 2002</a:t>
            </a:r>
            <a:r>
              <a:rPr lang="tr-TR" sz="2800" dirty="0">
                <a:solidFill>
                  <a:schemeClr val="tx1"/>
                </a:solidFill>
              </a:rPr>
              <a:t>:</a:t>
            </a:r>
            <a:r>
              <a:rPr lang="en-US" sz="2800" dirty="0" smtClean="0">
                <a:solidFill>
                  <a:schemeClr val="tx1"/>
                </a:solidFill>
              </a:rPr>
              <a:t> </a:t>
            </a:r>
            <a:r>
              <a:rPr lang="en-US" sz="2800" dirty="0">
                <a:solidFill>
                  <a:schemeClr val="tx1"/>
                </a:solidFill>
              </a:rPr>
              <a:t>575). </a:t>
            </a:r>
            <a:endParaRPr lang="tr-TR" sz="2800" dirty="0" smtClean="0">
              <a:solidFill>
                <a:schemeClr val="tx1"/>
              </a:solidFill>
            </a:endParaRPr>
          </a:p>
          <a:p>
            <a:pPr marL="457200" indent="-457200" algn="l">
              <a:buFontTx/>
              <a:buChar char="-"/>
            </a:pPr>
            <a:r>
              <a:rPr lang="en-US" sz="2800" dirty="0">
                <a:solidFill>
                  <a:schemeClr val="tx1"/>
                </a:solidFill>
              </a:rPr>
              <a:t>The left </a:t>
            </a:r>
            <a:r>
              <a:rPr lang="en-US" sz="2800" dirty="0" smtClean="0">
                <a:solidFill>
                  <a:schemeClr val="tx1"/>
                </a:solidFill>
              </a:rPr>
              <a:t>sees </a:t>
            </a:r>
            <a:r>
              <a:rPr lang="en-US" sz="2800" dirty="0">
                <a:solidFill>
                  <a:schemeClr val="tx1"/>
                </a:solidFill>
              </a:rPr>
              <a:t>American policies as the reason of terrorism. Noam Chomsky for instance reveals that 9/11 represents nothing but the “the logical outcome of American policies and actions” (Harpham, </a:t>
            </a:r>
            <a:r>
              <a:rPr lang="tr-TR" sz="2800" dirty="0" smtClean="0">
                <a:solidFill>
                  <a:schemeClr val="tx1"/>
                </a:solidFill>
              </a:rPr>
              <a:t>2002:</a:t>
            </a:r>
            <a:r>
              <a:rPr lang="en-US" sz="2800" dirty="0" smtClean="0">
                <a:solidFill>
                  <a:schemeClr val="tx1"/>
                </a:solidFill>
              </a:rPr>
              <a:t> </a:t>
            </a:r>
            <a:r>
              <a:rPr lang="en-US" sz="2800" dirty="0">
                <a:solidFill>
                  <a:schemeClr val="tx1"/>
                </a:solidFill>
              </a:rPr>
              <a:t>577). </a:t>
            </a:r>
            <a:endParaRPr lang="tr-TR" sz="2800" dirty="0" smtClean="0">
              <a:solidFill>
                <a:schemeClr val="tx1"/>
              </a:solidFill>
            </a:endParaRPr>
          </a:p>
          <a:p>
            <a:endParaRPr lang="tr-TR" sz="2800" dirty="0">
              <a:solidFill>
                <a:schemeClr val="tx1"/>
              </a:solidFill>
            </a:endParaRPr>
          </a:p>
          <a:p>
            <a:endParaRPr lang="tr-TR" sz="2800" dirty="0" smtClean="0">
              <a:solidFill>
                <a:schemeClr val="tx1"/>
              </a:solidFill>
            </a:endParaRPr>
          </a:p>
          <a:p>
            <a:endParaRPr lang="tr-TR" sz="2800" dirty="0">
              <a:solidFill>
                <a:schemeClr val="tx1"/>
              </a:solidFill>
            </a:endParaRPr>
          </a:p>
          <a:p>
            <a:pPr algn="l"/>
            <a:endParaRPr lang="tr-TR" sz="2800" dirty="0" smtClean="0">
              <a:solidFill>
                <a:schemeClr val="tx1"/>
              </a:solidFill>
            </a:endParaRPr>
          </a:p>
        </p:txBody>
      </p:sp>
    </p:spTree>
    <p:extLst>
      <p:ext uri="{BB962C8B-B14F-4D97-AF65-F5344CB8AC3E}">
        <p14:creationId xmlns:p14="http://schemas.microsoft.com/office/powerpoint/2010/main" val="389442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3000" b="1" dirty="0" smtClean="0">
                <a:solidFill>
                  <a:schemeClr val="tx1"/>
                </a:solidFill>
              </a:rPr>
              <a:t>3. PSYCHOLOGY OF TERRORISM</a:t>
            </a:r>
          </a:p>
          <a:p>
            <a:pPr marL="457200" indent="-457200" algn="l">
              <a:buFontTx/>
              <a:buChar char="-"/>
            </a:pPr>
            <a:r>
              <a:rPr lang="tr-TR" sz="3000" dirty="0" smtClean="0">
                <a:solidFill>
                  <a:schemeClr val="tx1"/>
                </a:solidFill>
              </a:rPr>
              <a:t>Difficult to categorize for several reasons;</a:t>
            </a:r>
          </a:p>
          <a:p>
            <a:pPr marL="514350" indent="-514350" algn="l">
              <a:buAutoNum type="arabicPeriod"/>
            </a:pPr>
            <a:r>
              <a:rPr lang="tr-TR" sz="3000" dirty="0" smtClean="0">
                <a:solidFill>
                  <a:schemeClr val="tx1"/>
                </a:solidFill>
              </a:rPr>
              <a:t>Difficulty of comparing various kinds of terrorist organizations in different regions: Marxist, Nationalist, Radical Islamist terrorist organizations.</a:t>
            </a:r>
          </a:p>
          <a:p>
            <a:pPr marL="514350" indent="-514350" algn="l">
              <a:buAutoNum type="arabicPeriod"/>
            </a:pPr>
            <a:r>
              <a:rPr lang="tr-TR" sz="3000" dirty="0" smtClean="0">
                <a:solidFill>
                  <a:schemeClr val="tx1"/>
                </a:solidFill>
              </a:rPr>
              <a:t>Different types of terrorist organizations: Loose network (Al Qaeda) vs. Strong centralism, Transnational (PKK, Al Qaeda) vs. National or Local.</a:t>
            </a:r>
          </a:p>
          <a:p>
            <a:pPr marL="514350" indent="-514350" algn="l">
              <a:buAutoNum type="arabicPeriod"/>
            </a:pPr>
            <a:r>
              <a:rPr lang="tr-TR" sz="3000" dirty="0" smtClean="0">
                <a:solidFill>
                  <a:schemeClr val="tx1"/>
                </a:solidFill>
              </a:rPr>
              <a:t>Methods employed: Bombings, Kidnapping, Cyber attacks, towards state officials vs. towards civilians.</a:t>
            </a: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pPr algn="l"/>
            <a:endParaRPr lang="tr-TR" sz="3000" dirty="0" smtClean="0">
              <a:solidFill>
                <a:schemeClr val="tx1"/>
              </a:solidFill>
            </a:endParaRPr>
          </a:p>
        </p:txBody>
      </p:sp>
    </p:spTree>
    <p:extLst>
      <p:ext uri="{BB962C8B-B14F-4D97-AF65-F5344CB8AC3E}">
        <p14:creationId xmlns:p14="http://schemas.microsoft.com/office/powerpoint/2010/main" val="711154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3000" b="1" dirty="0" smtClean="0">
                <a:solidFill>
                  <a:schemeClr val="tx1"/>
                </a:solidFill>
              </a:rPr>
              <a:t>3. PSYCHOLOGY OF TERRORISM</a:t>
            </a:r>
          </a:p>
          <a:p>
            <a:pPr marL="514350" indent="-514350" algn="l">
              <a:buAutoNum type="arabicPeriod"/>
            </a:pPr>
            <a:r>
              <a:rPr lang="tr-TR" sz="3000" u="sng" dirty="0" smtClean="0">
                <a:solidFill>
                  <a:schemeClr val="tx1"/>
                </a:solidFill>
              </a:rPr>
              <a:t>Terrorist Psychology</a:t>
            </a:r>
            <a:r>
              <a:rPr lang="tr-TR" sz="3000" dirty="0" smtClean="0">
                <a:solidFill>
                  <a:schemeClr val="tx1"/>
                </a:solidFill>
              </a:rPr>
              <a:t>: There is no clear evidence for «terrorist psychology» </a:t>
            </a:r>
            <a:r>
              <a:rPr lang="tr-TR" sz="3000" dirty="0">
                <a:solidFill>
                  <a:schemeClr val="tx1"/>
                </a:solidFill>
              </a:rPr>
              <a:t>(Crenshaw, 1985: 385</a:t>
            </a:r>
            <a:r>
              <a:rPr lang="tr-TR" sz="3000" dirty="0" smtClean="0">
                <a:solidFill>
                  <a:schemeClr val="tx1"/>
                </a:solidFill>
              </a:rPr>
              <a:t>) or a widespread psychological pathological pattern </a:t>
            </a:r>
            <a:r>
              <a:rPr lang="tr-TR" sz="3000" dirty="0">
                <a:solidFill>
                  <a:schemeClr val="tx1"/>
                </a:solidFill>
              </a:rPr>
              <a:t>(Rasch, 1979: 80).</a:t>
            </a:r>
            <a:r>
              <a:rPr lang="tr-TR" sz="3000" dirty="0" smtClean="0">
                <a:solidFill>
                  <a:schemeClr val="tx1"/>
                </a:solidFill>
              </a:rPr>
              <a:t> R.R. Corrado’s studies on IRA militants also strengthen this argument </a:t>
            </a:r>
            <a:r>
              <a:rPr lang="tr-TR" sz="3000" dirty="0">
                <a:solidFill>
                  <a:schemeClr val="tx1"/>
                </a:solidFill>
              </a:rPr>
              <a:t>(Corrado, 1981). </a:t>
            </a:r>
            <a:endParaRPr lang="tr-TR" sz="3000" dirty="0" smtClean="0">
              <a:solidFill>
                <a:schemeClr val="tx1"/>
              </a:solidFill>
            </a:endParaRPr>
          </a:p>
          <a:p>
            <a:pPr marL="514350" indent="-514350" algn="l">
              <a:buAutoNum type="arabicPeriod"/>
            </a:pPr>
            <a:r>
              <a:rPr lang="tr-TR" sz="3000" u="sng" dirty="0" smtClean="0">
                <a:solidFill>
                  <a:schemeClr val="tx1"/>
                </a:solidFill>
              </a:rPr>
              <a:t>Sociological Theories</a:t>
            </a:r>
            <a:r>
              <a:rPr lang="tr-TR" sz="3000" dirty="0" smtClean="0">
                <a:solidFill>
                  <a:schemeClr val="tx1"/>
                </a:solidFill>
              </a:rPr>
              <a:t>: </a:t>
            </a:r>
          </a:p>
          <a:p>
            <a:pPr marL="457200" indent="-457200" algn="l">
              <a:buFontTx/>
              <a:buChar char="-"/>
            </a:pPr>
            <a:r>
              <a:rPr lang="tr-TR" sz="3000" dirty="0" smtClean="0">
                <a:solidFill>
                  <a:schemeClr val="tx1"/>
                </a:solidFill>
              </a:rPr>
              <a:t>Social Disorganization Theory (Chicago School)</a:t>
            </a:r>
          </a:p>
          <a:p>
            <a:pPr marL="457200" indent="-457200" algn="l">
              <a:buFontTx/>
              <a:buChar char="-"/>
            </a:pPr>
            <a:r>
              <a:rPr lang="tr-TR" sz="3000" dirty="0" smtClean="0">
                <a:solidFill>
                  <a:schemeClr val="tx1"/>
                </a:solidFill>
              </a:rPr>
              <a:t>Social Control Theory (Travis Hirschi)</a:t>
            </a:r>
          </a:p>
          <a:p>
            <a:pPr marL="457200" indent="-457200" algn="l">
              <a:buFontTx/>
              <a:buChar char="-"/>
            </a:pPr>
            <a:r>
              <a:rPr lang="tr-TR" sz="3000" dirty="0" smtClean="0">
                <a:solidFill>
                  <a:schemeClr val="tx1"/>
                </a:solidFill>
              </a:rPr>
              <a:t>Socialization Theory (Robert Merton)</a:t>
            </a:r>
          </a:p>
          <a:p>
            <a:pPr marL="514350" indent="-514350" algn="l">
              <a:buAutoNum type="arabicPeriod"/>
            </a:pPr>
            <a:endParaRPr lang="tr-TR" sz="3000" u="sng"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pPr algn="l"/>
            <a:endParaRPr lang="tr-TR" sz="3000" dirty="0" smtClean="0">
              <a:solidFill>
                <a:schemeClr val="tx1"/>
              </a:solidFill>
            </a:endParaRPr>
          </a:p>
        </p:txBody>
      </p:sp>
    </p:spTree>
    <p:extLst>
      <p:ext uri="{BB962C8B-B14F-4D97-AF65-F5344CB8AC3E}">
        <p14:creationId xmlns:p14="http://schemas.microsoft.com/office/powerpoint/2010/main" val="1677867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3000" b="1" dirty="0" smtClean="0">
                <a:solidFill>
                  <a:schemeClr val="tx1"/>
                </a:solidFill>
              </a:rPr>
              <a:t>3. PSYCHOLOGY OF TERRORISM</a:t>
            </a:r>
          </a:p>
          <a:p>
            <a:pPr algn="l"/>
            <a:r>
              <a:rPr lang="tr-TR" sz="3000" dirty="0" smtClean="0">
                <a:solidFill>
                  <a:schemeClr val="tx1"/>
                </a:solidFill>
              </a:rPr>
              <a:t>3. </a:t>
            </a:r>
            <a:r>
              <a:rPr lang="tr-TR" sz="3000" u="sng" dirty="0" smtClean="0">
                <a:solidFill>
                  <a:schemeClr val="tx1"/>
                </a:solidFill>
              </a:rPr>
              <a:t>Fundamentalism</a:t>
            </a:r>
            <a:r>
              <a:rPr lang="tr-TR" sz="3000" dirty="0" smtClean="0">
                <a:solidFill>
                  <a:schemeClr val="tx1"/>
                </a:solidFill>
              </a:rPr>
              <a:t>: It means t</a:t>
            </a:r>
            <a:r>
              <a:rPr lang="en-US" sz="3000" dirty="0" smtClean="0">
                <a:solidFill>
                  <a:schemeClr val="tx1"/>
                </a:solidFill>
              </a:rPr>
              <a:t>he demand for a strict adherence to certain theological doctrines</a:t>
            </a:r>
            <a:r>
              <a:rPr lang="tr-TR" sz="3000" dirty="0" smtClean="0">
                <a:solidFill>
                  <a:schemeClr val="tx1"/>
                </a:solidFill>
              </a:rPr>
              <a:t>, being hostile to secularism and other views/religions/sects/lifestyles (</a:t>
            </a:r>
            <a:r>
              <a:rPr lang="en-US" sz="2800" dirty="0" smtClean="0">
                <a:solidFill>
                  <a:schemeClr val="tx1"/>
                </a:solidFill>
              </a:rPr>
              <a:t>Marty, M.E. </a:t>
            </a:r>
            <a:r>
              <a:rPr lang="tr-TR" sz="2800" dirty="0" smtClean="0">
                <a:solidFill>
                  <a:schemeClr val="tx1"/>
                </a:solidFill>
              </a:rPr>
              <a:t>&amp;</a:t>
            </a:r>
            <a:r>
              <a:rPr lang="en-US" sz="2800" dirty="0" smtClean="0">
                <a:solidFill>
                  <a:schemeClr val="tx1"/>
                </a:solidFill>
              </a:rPr>
              <a:t> R.S. Appleby</a:t>
            </a:r>
            <a:r>
              <a:rPr lang="tr-TR" sz="2800" dirty="0" smtClean="0">
                <a:solidFill>
                  <a:schemeClr val="tx1"/>
                </a:solidFill>
              </a:rPr>
              <a:t>: </a:t>
            </a:r>
            <a:r>
              <a:rPr lang="en-US" sz="2800" dirty="0" smtClean="0">
                <a:solidFill>
                  <a:schemeClr val="tx1"/>
                </a:solidFill>
              </a:rPr>
              <a:t>1995</a:t>
            </a:r>
            <a:r>
              <a:rPr lang="tr-TR" sz="2800" dirty="0" smtClean="0">
                <a:solidFill>
                  <a:schemeClr val="tx1"/>
                </a:solidFill>
              </a:rPr>
              <a:t>: 1).</a:t>
            </a:r>
          </a:p>
          <a:p>
            <a:pPr algn="l"/>
            <a:r>
              <a:rPr lang="tr-TR" sz="3000" dirty="0" smtClean="0">
                <a:solidFill>
                  <a:schemeClr val="tx1"/>
                </a:solidFill>
              </a:rPr>
              <a:t>- Fundamentalists are different from pious people in their strict categorization of themselves from other people and their strong tendency to use violence.  (But there are fundamentalist groups rejecting violence too. e.g.: Old Believers in Estonia, Gülen community in Turkey).</a:t>
            </a:r>
          </a:p>
          <a:p>
            <a:pPr marL="514350" indent="-514350" algn="l">
              <a:buAutoNum type="arabicPeriod"/>
            </a:pPr>
            <a:endParaRPr lang="tr-TR" sz="3000" u="sng"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pPr algn="l"/>
            <a:endParaRPr lang="tr-TR" sz="3000" dirty="0" smtClean="0">
              <a:solidFill>
                <a:schemeClr val="tx1"/>
              </a:solidFill>
            </a:endParaRPr>
          </a:p>
        </p:txBody>
      </p:sp>
    </p:spTree>
    <p:extLst>
      <p:ext uri="{BB962C8B-B14F-4D97-AF65-F5344CB8AC3E}">
        <p14:creationId xmlns:p14="http://schemas.microsoft.com/office/powerpoint/2010/main" val="2615765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24744"/>
          </a:xfrm>
        </p:spPr>
        <p:txBody>
          <a:bodyPr>
            <a:normAutofit fontScale="90000"/>
          </a:bodyPr>
          <a:lstStyle/>
          <a:p>
            <a:r>
              <a:rPr lang="tr-TR" dirty="0" smtClean="0"/>
              <a:t>ISIS TERRORISM FROM A POLITICAL PSYCHOLOGICAL PERSPECTIVE</a:t>
            </a:r>
            <a:endParaRPr lang="tr-TR" dirty="0"/>
          </a:p>
        </p:txBody>
      </p:sp>
      <p:sp>
        <p:nvSpPr>
          <p:cNvPr id="3" name="Subtitle 2"/>
          <p:cNvSpPr>
            <a:spLocks noGrp="1"/>
          </p:cNvSpPr>
          <p:nvPr>
            <p:ph type="subTitle" idx="1"/>
          </p:nvPr>
        </p:nvSpPr>
        <p:spPr>
          <a:xfrm>
            <a:off x="0" y="1124744"/>
            <a:ext cx="9144000" cy="5733256"/>
          </a:xfrm>
        </p:spPr>
        <p:txBody>
          <a:bodyPr>
            <a:normAutofit/>
          </a:bodyPr>
          <a:lstStyle/>
          <a:p>
            <a:r>
              <a:rPr lang="tr-TR" sz="3000" b="1" dirty="0" smtClean="0">
                <a:solidFill>
                  <a:schemeClr val="tx1"/>
                </a:solidFill>
              </a:rPr>
              <a:t>4. ISIS/ISIL/IS/DAESH</a:t>
            </a:r>
          </a:p>
          <a:p>
            <a:pPr marL="457200" indent="-457200" algn="l">
              <a:buFontTx/>
              <a:buChar char="-"/>
            </a:pPr>
            <a:r>
              <a:rPr lang="tr-TR" sz="3000" u="sng" dirty="0" smtClean="0">
                <a:solidFill>
                  <a:schemeClr val="tx1"/>
                </a:solidFill>
              </a:rPr>
              <a:t>Name</a:t>
            </a:r>
            <a:r>
              <a:rPr lang="tr-TR" sz="3000" dirty="0" smtClean="0">
                <a:solidFill>
                  <a:schemeClr val="tx1"/>
                </a:solidFill>
              </a:rPr>
              <a:t>: </a:t>
            </a:r>
            <a:r>
              <a:rPr lang="en-US" sz="3000" dirty="0" smtClean="0">
                <a:solidFill>
                  <a:schemeClr val="tx1"/>
                </a:solidFill>
              </a:rPr>
              <a:t>Islamic State of Iraq and Syria or Islamic State of Iraq and ash-Sham </a:t>
            </a:r>
            <a:r>
              <a:rPr lang="tr-TR" sz="3000" dirty="0" smtClean="0">
                <a:solidFill>
                  <a:schemeClr val="tx1"/>
                </a:solidFill>
              </a:rPr>
              <a:t>(ISIS),</a:t>
            </a:r>
            <a:r>
              <a:rPr lang="en-US" sz="3000" dirty="0" smtClean="0">
                <a:solidFill>
                  <a:schemeClr val="tx1"/>
                </a:solidFill>
              </a:rPr>
              <a:t> Islamic State of Iraq and the Levant</a:t>
            </a:r>
            <a:r>
              <a:rPr lang="tr-TR" sz="3000" dirty="0" smtClean="0">
                <a:solidFill>
                  <a:schemeClr val="tx1"/>
                </a:solidFill>
              </a:rPr>
              <a:t> (ISIL), Islamic State (IS) or ad-Dawlah </a:t>
            </a:r>
            <a:r>
              <a:rPr lang="tr-TR" sz="3000" dirty="0">
                <a:solidFill>
                  <a:schemeClr val="tx1"/>
                </a:solidFill>
              </a:rPr>
              <a:t>al-Islāmiyah fīl-ʿIrāq </a:t>
            </a:r>
            <a:r>
              <a:rPr lang="tr-TR" sz="3000" dirty="0" smtClean="0">
                <a:solidFill>
                  <a:schemeClr val="tx1"/>
                </a:solidFill>
              </a:rPr>
              <a:t>wash-Shām (DAESH).</a:t>
            </a:r>
          </a:p>
          <a:p>
            <a:pPr marL="457200" indent="-457200" algn="l">
              <a:buFontTx/>
              <a:buChar char="-"/>
            </a:pPr>
            <a:r>
              <a:rPr lang="tr-TR" sz="3000" u="sng" dirty="0" smtClean="0">
                <a:solidFill>
                  <a:schemeClr val="tx1"/>
                </a:solidFill>
              </a:rPr>
              <a:t>Leader</a:t>
            </a:r>
            <a:r>
              <a:rPr lang="tr-TR" sz="3000" dirty="0" smtClean="0">
                <a:solidFill>
                  <a:schemeClr val="tx1"/>
                </a:solidFill>
              </a:rPr>
              <a:t>: Abu Bakr al-Baghdadi who was proclaimed as the Caliph.</a:t>
            </a:r>
          </a:p>
          <a:p>
            <a:pPr algn="l"/>
            <a:endParaRPr lang="tr-TR" sz="3000" dirty="0" smtClean="0">
              <a:solidFill>
                <a:schemeClr val="tx1"/>
              </a:solidFill>
            </a:endParaRPr>
          </a:p>
          <a:p>
            <a:pPr marL="457200" indent="-457200" algn="l">
              <a:buFontTx/>
              <a:buChar char="-"/>
            </a:pPr>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endParaRPr lang="tr-TR" sz="3000" dirty="0" smtClean="0">
              <a:solidFill>
                <a:schemeClr val="tx1"/>
              </a:solidFill>
            </a:endParaRPr>
          </a:p>
          <a:p>
            <a:endParaRPr lang="tr-TR" sz="3000" dirty="0">
              <a:solidFill>
                <a:schemeClr val="tx1"/>
              </a:solidFill>
            </a:endParaRPr>
          </a:p>
          <a:p>
            <a:pPr algn="l"/>
            <a:endParaRPr lang="tr-TR" sz="30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7" y="4149080"/>
            <a:ext cx="6228184" cy="2708920"/>
          </a:xfrm>
          <a:prstGeom prst="rect">
            <a:avLst/>
          </a:prstGeom>
        </p:spPr>
      </p:pic>
    </p:spTree>
    <p:extLst>
      <p:ext uri="{BB962C8B-B14F-4D97-AF65-F5344CB8AC3E}">
        <p14:creationId xmlns:p14="http://schemas.microsoft.com/office/powerpoint/2010/main" val="1678522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1022</Words>
  <Application>Microsoft Office PowerPoint</Application>
  <PresentationFormat>On-screen Show (4:3)</PresentationFormat>
  <Paragraphs>157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lpstr>ISIS TERRORISM FROM A POLITICAL PSYCHOLOGICAL PERSPECTIVE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ISIS TERRORISM FROM A POLITICAL PSYCHOLOGICAL PERSPECTIVE</dc:title>
  <dc:creator>Ozan ORMECI</dc:creator>
  <cp:lastModifiedBy>Ozan ORMECI</cp:lastModifiedBy>
  <cp:revision>42</cp:revision>
  <dcterms:created xsi:type="dcterms:W3CDTF">2015-04-14T08:30:29Z</dcterms:created>
  <dcterms:modified xsi:type="dcterms:W3CDTF">2015-04-22T05:45:01Z</dcterms:modified>
</cp:coreProperties>
</file>