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5" r:id="rId8"/>
    <p:sldId id="263" r:id="rId9"/>
    <p:sldId id="264" r:id="rId10"/>
    <p:sldId id="25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95522D9-8C54-49D0-BF45-DE1F2E63182A}" type="datetimeFigureOut">
              <a:rPr lang="tr-TR" smtClean="0"/>
              <a:t>28.12.2015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388328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95522D9-8C54-49D0-BF45-DE1F2E63182A}" type="datetimeFigureOut">
              <a:rPr lang="tr-TR" smtClean="0"/>
              <a:t>28.12.2015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305545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95522D9-8C54-49D0-BF45-DE1F2E63182A}" type="datetimeFigureOut">
              <a:rPr lang="tr-TR" smtClean="0"/>
              <a:t>28.12.2015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391898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95522D9-8C54-49D0-BF45-DE1F2E63182A}" type="datetimeFigureOut">
              <a:rPr lang="tr-TR" smtClean="0"/>
              <a:t>28.12.2015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124059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522D9-8C54-49D0-BF45-DE1F2E63182A}" type="datetimeFigureOut">
              <a:rPr lang="tr-TR" smtClean="0"/>
              <a:t>28.12.2015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372249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95522D9-8C54-49D0-BF45-DE1F2E63182A}" type="datetimeFigureOut">
              <a:rPr lang="tr-TR" smtClean="0"/>
              <a:t>28.12.2015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273521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95522D9-8C54-49D0-BF45-DE1F2E63182A}" type="datetimeFigureOut">
              <a:rPr lang="tr-TR" smtClean="0"/>
              <a:t>28.12.2015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296671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95522D9-8C54-49D0-BF45-DE1F2E63182A}" type="datetimeFigureOut">
              <a:rPr lang="tr-TR" smtClean="0"/>
              <a:t>28.12.2015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319076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522D9-8C54-49D0-BF45-DE1F2E63182A}" type="datetimeFigureOut">
              <a:rPr lang="tr-TR" smtClean="0"/>
              <a:t>28.12.2015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673435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522D9-8C54-49D0-BF45-DE1F2E63182A}" type="datetimeFigureOut">
              <a:rPr lang="tr-TR" smtClean="0"/>
              <a:t>28.12.2015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403698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522D9-8C54-49D0-BF45-DE1F2E63182A}" type="datetimeFigureOut">
              <a:rPr lang="tr-TR" smtClean="0"/>
              <a:t>28.12.2015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9D5C95-57DA-4CDA-9902-9E80A1555B13}" type="slidenum">
              <a:rPr lang="tr-TR" smtClean="0"/>
              <a:t>‹#›</a:t>
            </a:fld>
            <a:endParaRPr lang="tr-TR"/>
          </a:p>
        </p:txBody>
      </p:sp>
    </p:spTree>
    <p:extLst>
      <p:ext uri="{BB962C8B-B14F-4D97-AF65-F5344CB8AC3E}">
        <p14:creationId xmlns:p14="http://schemas.microsoft.com/office/powerpoint/2010/main" val="202455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522D9-8C54-49D0-BF45-DE1F2E63182A}" type="datetimeFigureOut">
              <a:rPr lang="tr-TR" smtClean="0"/>
              <a:t>28.12.2015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D5C95-57DA-4CDA-9902-9E80A1555B13}" type="slidenum">
              <a:rPr lang="tr-TR" smtClean="0"/>
              <a:t>‹#›</a:t>
            </a:fld>
            <a:endParaRPr lang="tr-TR"/>
          </a:p>
        </p:txBody>
      </p:sp>
    </p:spTree>
    <p:extLst>
      <p:ext uri="{BB962C8B-B14F-4D97-AF65-F5344CB8AC3E}">
        <p14:creationId xmlns:p14="http://schemas.microsoft.com/office/powerpoint/2010/main" val="224522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Crisis_management" TargetMode="External"/><Relationship Id="rId2" Type="http://schemas.openxmlformats.org/officeDocument/2006/relationships/hyperlink" Target="http://dictionary.cambridge.org/" TargetMode="External"/><Relationship Id="rId1" Type="http://schemas.openxmlformats.org/officeDocument/2006/relationships/slideLayout" Target="../slideLayouts/slideLayout1.xml"/><Relationship Id="rId4" Type="http://schemas.openxmlformats.org/officeDocument/2006/relationships/hyperlink" Target="https://en.wikipedia.org/wiki/International_cris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800" b="1" dirty="0" smtClean="0">
                <a:solidFill>
                  <a:schemeClr val="tx1"/>
                </a:solidFill>
                <a:latin typeface="Georgia" panose="02040502050405020303" pitchFamily="18" charset="0"/>
              </a:rPr>
              <a:t>1. Terminology</a:t>
            </a:r>
          </a:p>
          <a:p>
            <a:pPr algn="l"/>
            <a:r>
              <a:rPr lang="tr-TR" sz="2800" b="1" u="sng" dirty="0" smtClean="0">
                <a:solidFill>
                  <a:schemeClr val="tx1"/>
                </a:solidFill>
                <a:latin typeface="Georgia" panose="02040502050405020303" pitchFamily="18" charset="0"/>
              </a:rPr>
              <a:t>Crisis</a:t>
            </a:r>
            <a:r>
              <a:rPr lang="tr-TR" sz="2800" b="1" dirty="0" smtClean="0">
                <a:solidFill>
                  <a:schemeClr val="tx1"/>
                </a:solidFill>
                <a:latin typeface="Georgia" panose="02040502050405020303" pitchFamily="18" charset="0"/>
              </a:rPr>
              <a:t>: </a:t>
            </a:r>
            <a:endParaRPr lang="tr-TR" sz="2800" dirty="0" smtClean="0">
              <a:solidFill>
                <a:schemeClr val="tx1"/>
              </a:solidFill>
              <a:latin typeface="Georgia" panose="02040502050405020303" pitchFamily="18" charset="0"/>
            </a:endParaRPr>
          </a:p>
          <a:p>
            <a:pPr marL="514350" indent="-514350" algn="l">
              <a:buAutoNum type="arabicPeriod"/>
            </a:pPr>
            <a:r>
              <a:rPr lang="tr-TR" sz="2800" dirty="0" smtClean="0">
                <a:solidFill>
                  <a:schemeClr val="tx1"/>
                </a:solidFill>
                <a:latin typeface="Georgia" panose="02040502050405020303" pitchFamily="18" charset="0"/>
              </a:rPr>
              <a:t>A </a:t>
            </a:r>
            <a:r>
              <a:rPr lang="en-US" sz="2800" dirty="0" smtClean="0">
                <a:solidFill>
                  <a:schemeClr val="tx1"/>
                </a:solidFill>
                <a:latin typeface="Georgia" panose="02040502050405020303" pitchFamily="18" charset="0"/>
              </a:rPr>
              <a:t>time of ​great ​disagreement, ​confusion,</a:t>
            </a:r>
            <a:r>
              <a:rPr lang="tr-TR" sz="2800" dirty="0" smtClean="0">
                <a:solidFill>
                  <a:schemeClr val="tx1"/>
                </a:solidFill>
                <a:latin typeface="Georgia" panose="02040502050405020303" pitchFamily="18" charset="0"/>
              </a:rPr>
              <a:t> </a:t>
            </a:r>
            <a:r>
              <a:rPr lang="en-US" sz="2800" dirty="0" smtClean="0">
                <a:solidFill>
                  <a:schemeClr val="tx1"/>
                </a:solidFill>
                <a:latin typeface="Georgia" panose="02040502050405020303" pitchFamily="18" charset="0"/>
              </a:rPr>
              <a:t>or ​suffering</a:t>
            </a:r>
            <a:r>
              <a:rPr lang="tr-TR" sz="2800" dirty="0" smtClean="0">
                <a:solidFill>
                  <a:schemeClr val="tx1"/>
                </a:solidFill>
                <a:latin typeface="Georgia" panose="02040502050405020303" pitchFamily="18" charset="0"/>
              </a:rPr>
              <a:t>.</a:t>
            </a:r>
          </a:p>
          <a:p>
            <a:pPr marL="514350" indent="-514350" algn="l">
              <a:buAutoNum type="arabicPeriod"/>
            </a:pPr>
            <a:r>
              <a:rPr lang="tr-TR" sz="2800" dirty="0" smtClean="0">
                <a:solidFill>
                  <a:schemeClr val="tx1"/>
                </a:solidFill>
                <a:latin typeface="Georgia" panose="02040502050405020303" pitchFamily="18" charset="0"/>
              </a:rPr>
              <a:t>A</a:t>
            </a:r>
            <a:r>
              <a:rPr lang="en-US" sz="2800" dirty="0" smtClean="0">
                <a:solidFill>
                  <a:schemeClr val="tx1"/>
                </a:solidFill>
                <a:latin typeface="Georgia" panose="02040502050405020303" pitchFamily="18" charset="0"/>
              </a:rPr>
              <a:t>n ​extremely ​difficult or ​dangerous ​point in a ​situation</a:t>
            </a:r>
            <a:r>
              <a:rPr lang="tr-TR" sz="2800" dirty="0" smtClean="0">
                <a:solidFill>
                  <a:schemeClr val="tx1"/>
                </a:solidFill>
                <a:latin typeface="Georgia" panose="02040502050405020303" pitchFamily="18" charset="0"/>
              </a:rPr>
              <a:t>.</a:t>
            </a:r>
          </a:p>
          <a:p>
            <a:pPr algn="l"/>
            <a:endParaRPr lang="tr-TR" sz="2800" dirty="0" smtClean="0">
              <a:solidFill>
                <a:schemeClr val="tx1"/>
              </a:solidFill>
              <a:latin typeface="Georgia" panose="02040502050405020303" pitchFamily="18" charset="0"/>
            </a:endParaRPr>
          </a:p>
          <a:p>
            <a:pPr algn="l"/>
            <a:r>
              <a:rPr lang="tr-TR" sz="2800" b="1" u="sng" dirty="0" smtClean="0">
                <a:solidFill>
                  <a:schemeClr val="tx1"/>
                </a:solidFill>
                <a:latin typeface="Georgia" panose="02040502050405020303" pitchFamily="18" charset="0"/>
              </a:rPr>
              <a:t>International Crisis</a:t>
            </a:r>
            <a:r>
              <a:rPr lang="tr-TR" sz="2800" b="1" dirty="0" smtClean="0">
                <a:solidFill>
                  <a:schemeClr val="tx1"/>
                </a:solidFill>
                <a:latin typeface="Georgia" panose="02040502050405020303" pitchFamily="18" charset="0"/>
              </a:rPr>
              <a:t>:</a:t>
            </a:r>
          </a:p>
          <a:p>
            <a:pPr algn="l"/>
            <a:r>
              <a:rPr lang="tr-TR" sz="2800" dirty="0" smtClean="0">
                <a:solidFill>
                  <a:schemeClr val="tx1"/>
                </a:solidFill>
                <a:latin typeface="Georgia" panose="02040502050405020303" pitchFamily="18" charset="0"/>
              </a:rPr>
              <a:t>A</a:t>
            </a:r>
            <a:r>
              <a:rPr lang="en-US" sz="2800" dirty="0" smtClean="0">
                <a:solidFill>
                  <a:schemeClr val="tx1"/>
                </a:solidFill>
                <a:latin typeface="Georgia" panose="02040502050405020303" pitchFamily="18" charset="0"/>
              </a:rPr>
              <a:t> sequence of interactions between the governments of two or more sovereign states in severe conflict, short of actual war, but involving the perception of a dangerously high probability of war</a:t>
            </a:r>
            <a:r>
              <a:rPr lang="tr-TR" sz="2800" dirty="0" smtClean="0">
                <a:solidFill>
                  <a:schemeClr val="tx1"/>
                </a:solidFill>
                <a:latin typeface="Georgia" panose="02040502050405020303" pitchFamily="18" charset="0"/>
              </a:rPr>
              <a:t>.</a:t>
            </a:r>
          </a:p>
          <a:p>
            <a:pPr algn="l"/>
            <a:endParaRPr lang="tr-TR" sz="28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520667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400" b="1" dirty="0" smtClean="0">
                <a:solidFill>
                  <a:schemeClr val="tx1"/>
                </a:solidFill>
                <a:latin typeface="Georgia" panose="02040502050405020303" pitchFamily="18" charset="0"/>
              </a:rPr>
              <a:t>BIBLIOGRAPHY</a:t>
            </a:r>
          </a:p>
          <a:p>
            <a:pPr marL="342900" indent="-342900" algn="l">
              <a:buFontTx/>
              <a:buChar char="-"/>
            </a:pPr>
            <a:r>
              <a:rPr lang="tr-TR" sz="2400" dirty="0" smtClean="0">
                <a:solidFill>
                  <a:schemeClr val="tx1"/>
                </a:solidFill>
                <a:latin typeface="Georgia" panose="02040502050405020303" pitchFamily="18" charset="0"/>
              </a:rPr>
              <a:t>Arjen Boin &amp; Paul ’t Hart &amp; Eric Stern &amp; Bengt Sundelius (2006), </a:t>
            </a:r>
            <a:r>
              <a:rPr lang="en-US" sz="2400" dirty="0" smtClean="0">
                <a:solidFill>
                  <a:schemeClr val="tx1"/>
                </a:solidFill>
                <a:latin typeface="Georgia" panose="02040502050405020303" pitchFamily="18" charset="0"/>
              </a:rPr>
              <a:t>The </a:t>
            </a:r>
            <a:r>
              <a:rPr lang="en-US" sz="2400" i="1" dirty="0" smtClean="0">
                <a:solidFill>
                  <a:schemeClr val="tx1"/>
                </a:solidFill>
                <a:latin typeface="Georgia" panose="02040502050405020303" pitchFamily="18" charset="0"/>
              </a:rPr>
              <a:t>Politics of Crisis Management: Public Leadership Under Pressure</a:t>
            </a:r>
            <a:r>
              <a:rPr lang="tr-TR" sz="2400" dirty="0" smtClean="0">
                <a:solidFill>
                  <a:schemeClr val="tx1"/>
                </a:solidFill>
                <a:latin typeface="Georgia" panose="02040502050405020303" pitchFamily="18" charset="0"/>
              </a:rPr>
              <a:t>, Cambridge </a:t>
            </a:r>
            <a:r>
              <a:rPr lang="tr-TR" sz="2400" smtClean="0">
                <a:solidFill>
                  <a:schemeClr val="tx1"/>
                </a:solidFill>
                <a:latin typeface="Georgia" panose="02040502050405020303" pitchFamily="18" charset="0"/>
              </a:rPr>
              <a:t>University </a:t>
            </a:r>
            <a:r>
              <a:rPr lang="tr-TR" sz="2400" smtClean="0">
                <a:solidFill>
                  <a:schemeClr val="tx1"/>
                </a:solidFill>
                <a:latin typeface="Georgia" panose="02040502050405020303" pitchFamily="18" charset="0"/>
              </a:rPr>
              <a:t>Press.</a:t>
            </a:r>
            <a:endParaRPr lang="tr-TR" sz="2400" i="1" dirty="0" smtClean="0">
              <a:solidFill>
                <a:schemeClr val="tx1"/>
              </a:solidFill>
              <a:latin typeface="Georgia" panose="02040502050405020303" pitchFamily="18" charset="0"/>
            </a:endParaRPr>
          </a:p>
          <a:p>
            <a:pPr marL="342900" indent="-342900" algn="l">
              <a:buFontTx/>
              <a:buChar char="-"/>
            </a:pPr>
            <a:r>
              <a:rPr lang="tr-TR" sz="2400" dirty="0" smtClean="0">
                <a:solidFill>
                  <a:schemeClr val="tx1"/>
                </a:solidFill>
                <a:latin typeface="Georgia" panose="02040502050405020303" pitchFamily="18" charset="0"/>
              </a:rPr>
              <a:t>Cambridge Dictionaries Online, </a:t>
            </a:r>
            <a:r>
              <a:rPr lang="tr-TR" sz="2400" dirty="0" smtClean="0">
                <a:solidFill>
                  <a:schemeClr val="tx1"/>
                </a:solidFill>
                <a:latin typeface="Georgia" panose="02040502050405020303" pitchFamily="18" charset="0"/>
                <a:hlinkClick r:id="rId2"/>
              </a:rPr>
              <a:t>http://dictionary.cambridge.org/</a:t>
            </a:r>
            <a:r>
              <a:rPr lang="tr-TR" sz="2400" dirty="0" smtClean="0">
                <a:solidFill>
                  <a:schemeClr val="tx1"/>
                </a:solidFill>
                <a:latin typeface="Georgia" panose="02040502050405020303" pitchFamily="18" charset="0"/>
              </a:rPr>
              <a:t>. </a:t>
            </a:r>
          </a:p>
          <a:p>
            <a:pPr marL="342900" indent="-342900" algn="l">
              <a:buFontTx/>
              <a:buChar char="-"/>
            </a:pPr>
            <a:r>
              <a:rPr lang="tr-TR" sz="2400" dirty="0" smtClean="0">
                <a:solidFill>
                  <a:schemeClr val="tx1"/>
                </a:solidFill>
                <a:latin typeface="Georgia" panose="02040502050405020303" pitchFamily="18" charset="0"/>
              </a:rPr>
              <a:t>«Crisis Management», Wikipedia, </a:t>
            </a:r>
            <a:r>
              <a:rPr lang="tr-TR" sz="2400" dirty="0" smtClean="0">
                <a:solidFill>
                  <a:schemeClr val="tx1"/>
                </a:solidFill>
                <a:latin typeface="Georgia" panose="02040502050405020303" pitchFamily="18" charset="0"/>
                <a:hlinkClick r:id="rId3"/>
              </a:rPr>
              <a:t>https://en.wikipedia.org/wiki/Crisis_management</a:t>
            </a:r>
            <a:r>
              <a:rPr lang="tr-TR" sz="2400" dirty="0" smtClean="0">
                <a:solidFill>
                  <a:schemeClr val="tx1"/>
                </a:solidFill>
                <a:latin typeface="Georgia" panose="02040502050405020303" pitchFamily="18" charset="0"/>
              </a:rPr>
              <a:t>. </a:t>
            </a:r>
          </a:p>
          <a:p>
            <a:pPr marL="342900" indent="-342900" algn="l">
              <a:buFontTx/>
              <a:buChar char="-"/>
            </a:pPr>
            <a:r>
              <a:rPr lang="tr-TR" sz="2400" dirty="0" smtClean="0">
                <a:solidFill>
                  <a:schemeClr val="tx1"/>
                </a:solidFill>
                <a:latin typeface="Georgia" panose="02040502050405020303" pitchFamily="18" charset="0"/>
              </a:rPr>
              <a:t>Çakmak, Haydar (2000), </a:t>
            </a:r>
            <a:r>
              <a:rPr lang="tr-TR" sz="2400" i="1" dirty="0" smtClean="0">
                <a:solidFill>
                  <a:schemeClr val="tx1"/>
                </a:solidFill>
                <a:latin typeface="Georgia" panose="02040502050405020303" pitchFamily="18" charset="0"/>
              </a:rPr>
              <a:t>Uluslararası İlişkiler (Giriş, Kavram ve Teoriler)</a:t>
            </a:r>
            <a:r>
              <a:rPr lang="tr-TR" sz="2400" dirty="0" smtClean="0">
                <a:solidFill>
                  <a:schemeClr val="tx1"/>
                </a:solidFill>
                <a:latin typeface="Georgia" panose="02040502050405020303" pitchFamily="18" charset="0"/>
              </a:rPr>
              <a:t>, Ankara: Barış Platin Yayınları.</a:t>
            </a:r>
          </a:p>
          <a:p>
            <a:pPr marL="342900" indent="-342900" algn="l">
              <a:buFontTx/>
              <a:buChar char="-"/>
            </a:pPr>
            <a:r>
              <a:rPr lang="tr-TR" sz="2400" dirty="0" smtClean="0">
                <a:solidFill>
                  <a:schemeClr val="tx1"/>
                </a:solidFill>
                <a:latin typeface="Georgia" panose="02040502050405020303" pitchFamily="18" charset="0"/>
              </a:rPr>
              <a:t>«International Crisis», Wikipedia, </a:t>
            </a:r>
            <a:r>
              <a:rPr lang="tr-TR" sz="2400" dirty="0" smtClean="0">
                <a:solidFill>
                  <a:schemeClr val="tx1"/>
                </a:solidFill>
                <a:latin typeface="Georgia" panose="02040502050405020303" pitchFamily="18" charset="0"/>
                <a:hlinkClick r:id="rId4"/>
              </a:rPr>
              <a:t>https://en.wikipedia.org/wiki/International_crisis</a:t>
            </a:r>
            <a:r>
              <a:rPr lang="tr-TR" sz="2400" dirty="0" smtClean="0">
                <a:solidFill>
                  <a:schemeClr val="tx1"/>
                </a:solidFill>
                <a:latin typeface="Georgia" panose="02040502050405020303" pitchFamily="18" charset="0"/>
              </a:rPr>
              <a:t>. </a:t>
            </a:r>
          </a:p>
          <a:p>
            <a:pPr marL="342900" indent="-342900" algn="l">
              <a:buFontTx/>
              <a:buChar char="-"/>
            </a:pPr>
            <a:endParaRPr lang="tr-TR" sz="24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637759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800" b="1" dirty="0" smtClean="0">
                <a:solidFill>
                  <a:schemeClr val="tx1"/>
                </a:solidFill>
                <a:latin typeface="Georgia" panose="02040502050405020303" pitchFamily="18" charset="0"/>
              </a:rPr>
              <a:t>2. Characteristics of International Crises</a:t>
            </a:r>
          </a:p>
          <a:p>
            <a:pPr marL="457200" indent="-457200" algn="l">
              <a:buFontTx/>
              <a:buChar char="-"/>
            </a:pPr>
            <a:r>
              <a:rPr lang="tr-TR" sz="2800" dirty="0" smtClean="0">
                <a:solidFill>
                  <a:schemeClr val="tx1"/>
                </a:solidFill>
                <a:latin typeface="Georgia" panose="02040502050405020303" pitchFamily="18" charset="0"/>
              </a:rPr>
              <a:t>Rarely seen but causing damage,</a:t>
            </a:r>
          </a:p>
          <a:p>
            <a:pPr marL="457200" indent="-457200" algn="l">
              <a:buFontTx/>
              <a:buChar char="-"/>
            </a:pPr>
            <a:r>
              <a:rPr lang="tr-TR" sz="2800" dirty="0" smtClean="0">
                <a:solidFill>
                  <a:schemeClr val="tx1"/>
                </a:solidFill>
                <a:latin typeface="Georgia" panose="02040502050405020303" pitchFamily="18" charset="0"/>
              </a:rPr>
              <a:t>Threatening priorities of the decision-makers,</a:t>
            </a:r>
          </a:p>
          <a:p>
            <a:pPr marL="457200" indent="-457200" algn="l">
              <a:buFontTx/>
              <a:buChar char="-"/>
            </a:pPr>
            <a:r>
              <a:rPr lang="tr-TR" sz="2800" dirty="0" smtClean="0">
                <a:solidFill>
                  <a:schemeClr val="tx1"/>
                </a:solidFill>
                <a:latin typeface="Georgia" panose="02040502050405020303" pitchFamily="18" charset="0"/>
              </a:rPr>
              <a:t>Limited time between thinking/planning and action,</a:t>
            </a:r>
          </a:p>
          <a:p>
            <a:pPr marL="457200" indent="-457200" algn="l">
              <a:buFontTx/>
              <a:buChar char="-"/>
            </a:pPr>
            <a:r>
              <a:rPr lang="tr-TR" sz="2800" dirty="0" smtClean="0">
                <a:solidFill>
                  <a:schemeClr val="tx1"/>
                </a:solidFill>
                <a:latin typeface="Georgia" panose="02040502050405020303" pitchFamily="18" charset="0"/>
              </a:rPr>
              <a:t>Creating unexpected conditions/risks for the decision-makers,</a:t>
            </a:r>
          </a:p>
          <a:p>
            <a:pPr marL="457200" indent="-457200" algn="l">
              <a:buFontTx/>
              <a:buChar char="-"/>
            </a:pPr>
            <a:r>
              <a:rPr lang="tr-TR" sz="2800" dirty="0" smtClean="0">
                <a:solidFill>
                  <a:schemeClr val="tx1"/>
                </a:solidFill>
                <a:latin typeface="Georgia" panose="02040502050405020303" pitchFamily="18" charset="0"/>
              </a:rPr>
              <a:t>Causing a sudden change in the status quo,</a:t>
            </a:r>
          </a:p>
          <a:p>
            <a:pPr marL="457200" indent="-457200" algn="l">
              <a:buFontTx/>
              <a:buChar char="-"/>
            </a:pPr>
            <a:r>
              <a:rPr lang="tr-TR" sz="2800" dirty="0" smtClean="0">
                <a:solidFill>
                  <a:schemeClr val="tx1"/>
                </a:solidFill>
                <a:latin typeface="Georgia" panose="02040502050405020303" pitchFamily="18" charset="0"/>
              </a:rPr>
              <a:t>Making decision-makers unable to see the full picture and to predict what is coming,</a:t>
            </a:r>
          </a:p>
          <a:p>
            <a:pPr marL="457200" indent="-457200" algn="l">
              <a:buFontTx/>
              <a:buChar char="-"/>
            </a:pPr>
            <a:r>
              <a:rPr lang="tr-TR" sz="2800" dirty="0" smtClean="0">
                <a:solidFill>
                  <a:schemeClr val="tx1"/>
                </a:solidFill>
                <a:latin typeface="Georgia" panose="02040502050405020303" pitchFamily="18" charset="0"/>
              </a:rPr>
              <a:t>Causing lack of trust between opposing camps. </a:t>
            </a:r>
          </a:p>
          <a:p>
            <a:pPr marL="457200" indent="-457200" algn="l">
              <a:buFontTx/>
              <a:buChar char="-"/>
            </a:pPr>
            <a:endParaRPr lang="tr-TR" sz="2800" dirty="0" smtClean="0">
              <a:solidFill>
                <a:schemeClr val="tx1"/>
              </a:solidFill>
              <a:latin typeface="Georgia" panose="02040502050405020303" pitchFamily="18" charset="0"/>
            </a:endParaRPr>
          </a:p>
          <a:p>
            <a:pPr marL="457200" indent="-457200" algn="l">
              <a:buFontTx/>
              <a:buChar char="-"/>
            </a:pPr>
            <a:endParaRPr lang="tr-TR" sz="2800" dirty="0" smtClean="0">
              <a:solidFill>
                <a:schemeClr val="tx1"/>
              </a:solidFill>
              <a:latin typeface="Georgia" panose="02040502050405020303" pitchFamily="18" charset="0"/>
            </a:endParaRPr>
          </a:p>
          <a:p>
            <a:pPr marL="457200" indent="-457200" algn="l">
              <a:buFontTx/>
              <a:buChar char="-"/>
            </a:pPr>
            <a:endParaRPr lang="tr-TR" sz="2800" dirty="0" smtClean="0">
              <a:solidFill>
                <a:schemeClr val="tx1"/>
              </a:solidFill>
              <a:latin typeface="Georgia" panose="02040502050405020303" pitchFamily="18" charset="0"/>
            </a:endParaRPr>
          </a:p>
          <a:p>
            <a:pPr algn="l"/>
            <a:endParaRPr lang="tr-TR" sz="28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703420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600" b="1" dirty="0" smtClean="0">
                <a:solidFill>
                  <a:schemeClr val="tx1"/>
                </a:solidFill>
                <a:latin typeface="Georgia" panose="02040502050405020303" pitchFamily="18" charset="0"/>
              </a:rPr>
              <a:t>3. Steps of International Crises</a:t>
            </a:r>
          </a:p>
          <a:p>
            <a:pPr algn="l"/>
            <a:r>
              <a:rPr lang="tr-TR" sz="2600" dirty="0" smtClean="0">
                <a:solidFill>
                  <a:schemeClr val="tx1"/>
                </a:solidFill>
                <a:latin typeface="Georgia" panose="02040502050405020303" pitchFamily="18" charset="0"/>
              </a:rPr>
              <a:t>A-) </a:t>
            </a:r>
            <a:r>
              <a:rPr lang="tr-TR" sz="2600" u="sng" dirty="0" smtClean="0">
                <a:solidFill>
                  <a:schemeClr val="tx1"/>
                </a:solidFill>
                <a:latin typeface="Georgia" panose="02040502050405020303" pitchFamily="18" charset="0"/>
              </a:rPr>
              <a:t>Pre-crisis</a:t>
            </a:r>
            <a:r>
              <a:rPr lang="tr-TR" sz="2600" dirty="0" smtClean="0">
                <a:solidFill>
                  <a:schemeClr val="tx1"/>
                </a:solidFill>
                <a:latin typeface="Georgia" panose="02040502050405020303" pitchFamily="18" charset="0"/>
              </a:rPr>
              <a:t>: Conditions are already evolved at this point, but the crisis did not start yet.</a:t>
            </a:r>
          </a:p>
          <a:p>
            <a:pPr algn="l"/>
            <a:r>
              <a:rPr lang="tr-TR" sz="2600" dirty="0" smtClean="0">
                <a:solidFill>
                  <a:schemeClr val="tx1"/>
                </a:solidFill>
                <a:latin typeface="Georgia" panose="02040502050405020303" pitchFamily="18" charset="0"/>
              </a:rPr>
              <a:t>B-) </a:t>
            </a:r>
            <a:r>
              <a:rPr lang="tr-TR" sz="2600" u="sng" dirty="0" smtClean="0">
                <a:solidFill>
                  <a:schemeClr val="tx1"/>
                </a:solidFill>
                <a:latin typeface="Georgia" panose="02040502050405020303" pitchFamily="18" charset="0"/>
              </a:rPr>
              <a:t>Escalation of crisis</a:t>
            </a:r>
            <a:r>
              <a:rPr lang="tr-TR" sz="2600" dirty="0" smtClean="0">
                <a:solidFill>
                  <a:schemeClr val="tx1"/>
                </a:solidFill>
                <a:latin typeface="Georgia" panose="02040502050405020303" pitchFamily="18" charset="0"/>
              </a:rPr>
              <a:t>: Crises start and deepen with a sudden and shocking event and lead to demonstrations and angry reactions on both sides. </a:t>
            </a:r>
          </a:p>
          <a:p>
            <a:pPr algn="l"/>
            <a:r>
              <a:rPr lang="tr-TR" sz="2600" dirty="0" smtClean="0">
                <a:solidFill>
                  <a:schemeClr val="tx1"/>
                </a:solidFill>
                <a:latin typeface="Georgia" panose="02040502050405020303" pitchFamily="18" charset="0"/>
              </a:rPr>
              <a:t>2 possible outcomes;</a:t>
            </a:r>
          </a:p>
          <a:p>
            <a:pPr algn="l"/>
            <a:r>
              <a:rPr lang="tr-TR" sz="2600" dirty="0" smtClean="0">
                <a:solidFill>
                  <a:schemeClr val="tx1"/>
                </a:solidFill>
                <a:latin typeface="Georgia" panose="02040502050405020303" pitchFamily="18" charset="0"/>
              </a:rPr>
              <a:t>C-) </a:t>
            </a:r>
            <a:r>
              <a:rPr lang="tr-TR" sz="2600" u="sng" dirty="0" smtClean="0">
                <a:solidFill>
                  <a:schemeClr val="tx1"/>
                </a:solidFill>
                <a:latin typeface="Georgia" panose="02040502050405020303" pitchFamily="18" charset="0"/>
              </a:rPr>
              <a:t>Detente</a:t>
            </a:r>
            <a:r>
              <a:rPr lang="tr-TR" sz="2600" dirty="0" smtClean="0">
                <a:solidFill>
                  <a:schemeClr val="tx1"/>
                </a:solidFill>
                <a:latin typeface="Georgia" panose="02040502050405020303" pitchFamily="18" charset="0"/>
              </a:rPr>
              <a:t>: With efforts on both sides, the effects of the crises can be minimized and the crisis can be eliminated in a reasonable time period.</a:t>
            </a:r>
          </a:p>
          <a:p>
            <a:pPr algn="l"/>
            <a:r>
              <a:rPr lang="tr-TR" sz="2600" dirty="0" smtClean="0">
                <a:solidFill>
                  <a:schemeClr val="tx1"/>
                </a:solidFill>
                <a:latin typeface="Georgia" panose="02040502050405020303" pitchFamily="18" charset="0"/>
              </a:rPr>
              <a:t>D-) </a:t>
            </a:r>
            <a:r>
              <a:rPr lang="tr-TR" sz="2600" u="sng" dirty="0" smtClean="0">
                <a:solidFill>
                  <a:schemeClr val="tx1"/>
                </a:solidFill>
                <a:latin typeface="Georgia" panose="02040502050405020303" pitchFamily="18" charset="0"/>
              </a:rPr>
              <a:t>Eruption</a:t>
            </a:r>
            <a:r>
              <a:rPr lang="tr-TR" sz="2600" dirty="0" smtClean="0">
                <a:solidFill>
                  <a:schemeClr val="tx1"/>
                </a:solidFill>
                <a:latin typeface="Georgia" panose="02040502050405020303" pitchFamily="18" charset="0"/>
              </a:rPr>
              <a:t>: International crises might lead to wars and military confrontations if there is no detente. </a:t>
            </a:r>
          </a:p>
          <a:p>
            <a:pPr marL="457200" indent="-457200" algn="l">
              <a:buFontTx/>
              <a:buChar char="-"/>
            </a:pPr>
            <a:endParaRPr lang="tr-TR" sz="2600" dirty="0" smtClean="0">
              <a:solidFill>
                <a:schemeClr val="tx1"/>
              </a:solidFill>
              <a:latin typeface="Georgia" panose="02040502050405020303" pitchFamily="18" charset="0"/>
            </a:endParaRPr>
          </a:p>
          <a:p>
            <a:pPr marL="457200" indent="-457200" algn="l">
              <a:buFontTx/>
              <a:buChar char="-"/>
            </a:pPr>
            <a:endParaRPr lang="tr-TR" sz="2600" dirty="0" smtClean="0">
              <a:solidFill>
                <a:schemeClr val="tx1"/>
              </a:solidFill>
              <a:latin typeface="Georgia" panose="02040502050405020303" pitchFamily="18" charset="0"/>
            </a:endParaRPr>
          </a:p>
          <a:p>
            <a:pPr marL="457200" indent="-457200" algn="l">
              <a:buFontTx/>
              <a:buChar char="-"/>
            </a:pPr>
            <a:endParaRPr lang="tr-TR" sz="2600" dirty="0" smtClean="0">
              <a:solidFill>
                <a:schemeClr val="tx1"/>
              </a:solidFill>
              <a:latin typeface="Georgia" panose="02040502050405020303" pitchFamily="18" charset="0"/>
            </a:endParaRPr>
          </a:p>
          <a:p>
            <a:pPr algn="l"/>
            <a:endParaRPr lang="tr-TR" sz="26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246812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500" b="1" dirty="0" smtClean="0">
                <a:solidFill>
                  <a:schemeClr val="tx1"/>
                </a:solidFill>
                <a:latin typeface="Georgia" panose="02040502050405020303" pitchFamily="18" charset="0"/>
              </a:rPr>
              <a:t>4. Types of International Crises</a:t>
            </a:r>
          </a:p>
          <a:p>
            <a:pPr algn="l"/>
            <a:r>
              <a:rPr lang="tr-TR" sz="2500" dirty="0" smtClean="0">
                <a:solidFill>
                  <a:schemeClr val="tx1"/>
                </a:solidFill>
                <a:latin typeface="Georgia" panose="02040502050405020303" pitchFamily="18" charset="0"/>
              </a:rPr>
              <a:t>A-) </a:t>
            </a:r>
            <a:r>
              <a:rPr lang="tr-TR" sz="2500" u="sng" dirty="0" smtClean="0">
                <a:solidFill>
                  <a:schemeClr val="tx1"/>
                </a:solidFill>
                <a:latin typeface="Georgia" panose="02040502050405020303" pitchFamily="18" charset="0"/>
              </a:rPr>
              <a:t>Gradual piling up crisis</a:t>
            </a:r>
            <a:r>
              <a:rPr lang="tr-TR" sz="2500" dirty="0" smtClean="0">
                <a:solidFill>
                  <a:schemeClr val="tx1"/>
                </a:solidFill>
                <a:latin typeface="Georgia" panose="02040502050405020303" pitchFamily="18" charset="0"/>
              </a:rPr>
              <a:t>: Some of the international crises appear in time gradually with the emergence and deepening of conflicting conditions. (Arab-Israeli conflict) </a:t>
            </a:r>
          </a:p>
          <a:p>
            <a:pPr algn="l"/>
            <a:r>
              <a:rPr lang="tr-TR" sz="2500" dirty="0" smtClean="0">
                <a:solidFill>
                  <a:schemeClr val="tx1"/>
                </a:solidFill>
                <a:latin typeface="Georgia" panose="02040502050405020303" pitchFamily="18" charset="0"/>
              </a:rPr>
              <a:t>B-) </a:t>
            </a:r>
            <a:r>
              <a:rPr lang="tr-TR" sz="2500" u="sng" dirty="0" smtClean="0">
                <a:solidFill>
                  <a:schemeClr val="tx1"/>
                </a:solidFill>
                <a:latin typeface="Georgia" panose="02040502050405020303" pitchFamily="18" charset="0"/>
              </a:rPr>
              <a:t>Unexpected crisis</a:t>
            </a:r>
            <a:r>
              <a:rPr lang="tr-TR" sz="2500" dirty="0" smtClean="0">
                <a:solidFill>
                  <a:schemeClr val="tx1"/>
                </a:solidFill>
                <a:latin typeface="Georgia" panose="02040502050405020303" pitchFamily="18" charset="0"/>
              </a:rPr>
              <a:t>: Some crises begin without earlier reasons suddenly with a provocating event. (Recent jet crisis between Turkey and Russia, 9/11)</a:t>
            </a:r>
          </a:p>
          <a:p>
            <a:pPr algn="l"/>
            <a:r>
              <a:rPr lang="tr-TR" sz="2500" dirty="0" smtClean="0">
                <a:solidFill>
                  <a:schemeClr val="tx1"/>
                </a:solidFill>
                <a:latin typeface="Georgia" panose="02040502050405020303" pitchFamily="18" charset="0"/>
              </a:rPr>
              <a:t>C-) </a:t>
            </a:r>
            <a:r>
              <a:rPr lang="tr-TR" sz="2500" u="sng" dirty="0" smtClean="0">
                <a:solidFill>
                  <a:schemeClr val="tx1"/>
                </a:solidFill>
                <a:latin typeface="Georgia" panose="02040502050405020303" pitchFamily="18" charset="0"/>
              </a:rPr>
              <a:t>Planned crisis</a:t>
            </a:r>
            <a:r>
              <a:rPr lang="tr-TR" sz="2500" dirty="0" smtClean="0">
                <a:solidFill>
                  <a:schemeClr val="tx1"/>
                </a:solidFill>
                <a:latin typeface="Georgia" panose="02040502050405020303" pitchFamily="18" charset="0"/>
              </a:rPr>
              <a:t>: One of the sides might plan the crisis in advance. (Anchuluss between Nazi Germany and Austria)</a:t>
            </a:r>
          </a:p>
          <a:p>
            <a:pPr algn="l"/>
            <a:r>
              <a:rPr lang="tr-TR" sz="2500" dirty="0" smtClean="0">
                <a:solidFill>
                  <a:schemeClr val="tx1"/>
                </a:solidFill>
                <a:latin typeface="Georgia" panose="02040502050405020303" pitchFamily="18" charset="0"/>
              </a:rPr>
              <a:t>D-) </a:t>
            </a:r>
            <a:r>
              <a:rPr lang="tr-TR" sz="2500" u="sng" dirty="0" smtClean="0">
                <a:solidFill>
                  <a:schemeClr val="tx1"/>
                </a:solidFill>
                <a:latin typeface="Georgia" panose="02040502050405020303" pitchFamily="18" charset="0"/>
              </a:rPr>
              <a:t>Indirect crisis</a:t>
            </a:r>
            <a:r>
              <a:rPr lang="tr-TR" sz="2500" dirty="0" smtClean="0">
                <a:solidFill>
                  <a:schemeClr val="tx1"/>
                </a:solidFill>
                <a:latin typeface="Georgia" panose="02040502050405020303" pitchFamily="18" charset="0"/>
              </a:rPr>
              <a:t>: Crises that have spill-over effects over the third countries. (NATO-Russia confrontation over Turkey) </a:t>
            </a:r>
          </a:p>
          <a:p>
            <a:pPr algn="l"/>
            <a:r>
              <a:rPr lang="tr-TR" sz="2500" dirty="0" smtClean="0">
                <a:solidFill>
                  <a:schemeClr val="tx1"/>
                </a:solidFill>
                <a:latin typeface="Georgia" panose="02040502050405020303" pitchFamily="18" charset="0"/>
              </a:rPr>
              <a:t>E-) </a:t>
            </a:r>
            <a:r>
              <a:rPr lang="tr-TR" sz="2500" u="sng" dirty="0" smtClean="0">
                <a:solidFill>
                  <a:schemeClr val="tx1"/>
                </a:solidFill>
                <a:latin typeface="Georgia" panose="02040502050405020303" pitchFamily="18" charset="0"/>
              </a:rPr>
              <a:t>Accidental crisis</a:t>
            </a:r>
            <a:r>
              <a:rPr lang="tr-TR" sz="2500" dirty="0" smtClean="0">
                <a:solidFill>
                  <a:schemeClr val="tx1"/>
                </a:solidFill>
                <a:latin typeface="Georgia" panose="02040502050405020303" pitchFamily="18" charset="0"/>
              </a:rPr>
              <a:t>: Crises that appear due to an accident. (EP-3 crisis or Hainan Islands incident) </a:t>
            </a:r>
          </a:p>
          <a:p>
            <a:pPr marL="457200" indent="-457200" algn="l">
              <a:buFontTx/>
              <a:buChar char="-"/>
            </a:pPr>
            <a:endParaRPr lang="tr-TR" sz="2500" dirty="0" smtClean="0">
              <a:solidFill>
                <a:schemeClr val="tx1"/>
              </a:solidFill>
              <a:latin typeface="Georgia" panose="02040502050405020303" pitchFamily="18" charset="0"/>
            </a:endParaRPr>
          </a:p>
          <a:p>
            <a:pPr marL="457200" indent="-457200" algn="l">
              <a:buFontTx/>
              <a:buChar char="-"/>
            </a:pPr>
            <a:endParaRPr lang="tr-TR" sz="2500" dirty="0" smtClean="0">
              <a:solidFill>
                <a:schemeClr val="tx1"/>
              </a:solidFill>
              <a:latin typeface="Georgia" panose="02040502050405020303" pitchFamily="18" charset="0"/>
            </a:endParaRPr>
          </a:p>
          <a:p>
            <a:pPr algn="l"/>
            <a:endParaRPr lang="tr-TR" sz="25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62907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500" b="1" dirty="0">
                <a:solidFill>
                  <a:schemeClr val="tx1"/>
                </a:solidFill>
                <a:latin typeface="Georgia" panose="02040502050405020303" pitchFamily="18" charset="0"/>
              </a:rPr>
              <a:t>5</a:t>
            </a:r>
            <a:r>
              <a:rPr lang="tr-TR" sz="2500" b="1" dirty="0" smtClean="0">
                <a:solidFill>
                  <a:schemeClr val="tx1"/>
                </a:solidFill>
                <a:latin typeface="Georgia" panose="02040502050405020303" pitchFamily="18" charset="0"/>
              </a:rPr>
              <a:t>. Categories of International Crises based on their themes</a:t>
            </a:r>
          </a:p>
          <a:p>
            <a:pPr algn="l"/>
            <a:r>
              <a:rPr lang="tr-TR" sz="2500" dirty="0" smtClean="0">
                <a:solidFill>
                  <a:schemeClr val="tx1"/>
                </a:solidFill>
                <a:latin typeface="Georgia" panose="02040502050405020303" pitchFamily="18" charset="0"/>
              </a:rPr>
              <a:t>A-) </a:t>
            </a:r>
            <a:r>
              <a:rPr lang="tr-TR" sz="2500" u="sng" dirty="0" smtClean="0">
                <a:solidFill>
                  <a:schemeClr val="tx1"/>
                </a:solidFill>
                <a:latin typeface="Georgia" panose="02040502050405020303" pitchFamily="18" charset="0"/>
              </a:rPr>
              <a:t>Security crisis</a:t>
            </a:r>
            <a:r>
              <a:rPr lang="tr-TR" sz="2500" dirty="0" smtClean="0">
                <a:solidFill>
                  <a:schemeClr val="tx1"/>
                </a:solidFill>
                <a:latin typeface="Georgia" panose="02040502050405020303" pitchFamily="18" charset="0"/>
              </a:rPr>
              <a:t>: Crises based on concrete geopolitical disagreements or conflicts over security-based issues. (Israel-Iran and US-Iran crisis over the Iranian nuclear program)</a:t>
            </a:r>
          </a:p>
          <a:p>
            <a:pPr algn="l"/>
            <a:r>
              <a:rPr lang="tr-TR" sz="2500" dirty="0" smtClean="0">
                <a:solidFill>
                  <a:schemeClr val="tx1"/>
                </a:solidFill>
                <a:latin typeface="Georgia" panose="02040502050405020303" pitchFamily="18" charset="0"/>
              </a:rPr>
              <a:t>B-) </a:t>
            </a:r>
            <a:r>
              <a:rPr lang="tr-TR" sz="2500" u="sng" dirty="0" smtClean="0">
                <a:solidFill>
                  <a:schemeClr val="tx1"/>
                </a:solidFill>
                <a:latin typeface="Georgia" panose="02040502050405020303" pitchFamily="18" charset="0"/>
              </a:rPr>
              <a:t>Interest-based crisis</a:t>
            </a:r>
            <a:r>
              <a:rPr lang="tr-TR" sz="2500" dirty="0" smtClean="0">
                <a:solidFill>
                  <a:schemeClr val="tx1"/>
                </a:solidFill>
                <a:latin typeface="Georgia" panose="02040502050405020303" pitchFamily="18" charset="0"/>
              </a:rPr>
              <a:t>: Some crises take place due to conflicting national interests based on economic or political competition. (US-Russia confrontation over Syria)</a:t>
            </a:r>
          </a:p>
          <a:p>
            <a:pPr algn="l"/>
            <a:r>
              <a:rPr lang="tr-TR" sz="2500" dirty="0" smtClean="0">
                <a:solidFill>
                  <a:schemeClr val="tx1"/>
                </a:solidFill>
                <a:latin typeface="Georgia" panose="02040502050405020303" pitchFamily="18" charset="0"/>
              </a:rPr>
              <a:t>C-) </a:t>
            </a:r>
            <a:r>
              <a:rPr lang="tr-TR" sz="2500" u="sng" dirty="0" smtClean="0">
                <a:solidFill>
                  <a:schemeClr val="tx1"/>
                </a:solidFill>
                <a:latin typeface="Georgia" panose="02040502050405020303" pitchFamily="18" charset="0"/>
              </a:rPr>
              <a:t>Confidence crisis</a:t>
            </a:r>
            <a:r>
              <a:rPr lang="tr-TR" sz="2500" dirty="0" smtClean="0">
                <a:solidFill>
                  <a:schemeClr val="tx1"/>
                </a:solidFill>
                <a:latin typeface="Georgia" panose="02040502050405020303" pitchFamily="18" charset="0"/>
              </a:rPr>
              <a:t>: Lack of trust towards two sides might lead to international crises.  (Senkaku Islands crisis between Japan and China)</a:t>
            </a:r>
          </a:p>
          <a:p>
            <a:pPr algn="l"/>
            <a:r>
              <a:rPr lang="tr-TR" sz="2500" dirty="0" smtClean="0">
                <a:solidFill>
                  <a:schemeClr val="tx1"/>
                </a:solidFill>
                <a:latin typeface="Georgia" panose="02040502050405020303" pitchFamily="18" charset="0"/>
              </a:rPr>
              <a:t>D-) </a:t>
            </a:r>
            <a:r>
              <a:rPr lang="tr-TR" sz="2500" u="sng" dirty="0" smtClean="0">
                <a:solidFill>
                  <a:schemeClr val="tx1"/>
                </a:solidFill>
                <a:latin typeface="Georgia" panose="02040502050405020303" pitchFamily="18" charset="0"/>
              </a:rPr>
              <a:t>Information crisis</a:t>
            </a:r>
            <a:r>
              <a:rPr lang="tr-TR" sz="2500" dirty="0" smtClean="0">
                <a:solidFill>
                  <a:schemeClr val="tx1"/>
                </a:solidFill>
                <a:latin typeface="Georgia" panose="02040502050405020303" pitchFamily="18" charset="0"/>
              </a:rPr>
              <a:t>: It is based on disinformation and propaganda. (Iraqi War initiated by US upon WMDs) </a:t>
            </a:r>
          </a:p>
          <a:p>
            <a:pPr marL="457200" indent="-457200" algn="l">
              <a:buFontTx/>
              <a:buChar char="-"/>
            </a:pPr>
            <a:endParaRPr lang="tr-TR" sz="2500" dirty="0" smtClean="0">
              <a:solidFill>
                <a:schemeClr val="tx1"/>
              </a:solidFill>
              <a:latin typeface="Georgia" panose="02040502050405020303" pitchFamily="18" charset="0"/>
            </a:endParaRPr>
          </a:p>
          <a:p>
            <a:pPr marL="457200" indent="-457200" algn="l">
              <a:buFontTx/>
              <a:buChar char="-"/>
            </a:pPr>
            <a:endParaRPr lang="tr-TR" sz="2500" dirty="0" smtClean="0">
              <a:solidFill>
                <a:schemeClr val="tx1"/>
              </a:solidFill>
              <a:latin typeface="Georgia" panose="02040502050405020303" pitchFamily="18" charset="0"/>
            </a:endParaRPr>
          </a:p>
          <a:p>
            <a:pPr algn="l"/>
            <a:endParaRPr lang="tr-TR" sz="25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47621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500" b="1" dirty="0" smtClean="0">
                <a:solidFill>
                  <a:schemeClr val="tx1"/>
                </a:solidFill>
                <a:latin typeface="Georgia" panose="02040502050405020303" pitchFamily="18" charset="0"/>
              </a:rPr>
              <a:t>6. Crisis Management</a:t>
            </a:r>
          </a:p>
          <a:p>
            <a:pPr algn="l"/>
            <a:r>
              <a:rPr lang="tr-TR" sz="2500" dirty="0" smtClean="0">
                <a:solidFill>
                  <a:schemeClr val="tx1"/>
                </a:solidFill>
                <a:latin typeface="Georgia" panose="02040502050405020303" pitchFamily="18" charset="0"/>
              </a:rPr>
              <a:t>In times of crisis, people look at their PM/President/Managers, in short their leaders. </a:t>
            </a:r>
            <a:r>
              <a:rPr lang="en-US" sz="2500" dirty="0" smtClean="0">
                <a:solidFill>
                  <a:schemeClr val="tx1"/>
                </a:solidFill>
                <a:latin typeface="Georgia" panose="02040502050405020303" pitchFamily="18" charset="0"/>
              </a:rPr>
              <a:t>We expect these policy makers to avert the threat or at least</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minimize the damage of the crisis. They should lead us out of the</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crisis</a:t>
            </a:r>
            <a:r>
              <a:rPr lang="tr-TR" sz="2500" dirty="0" smtClean="0">
                <a:solidFill>
                  <a:schemeClr val="tx1"/>
                </a:solidFill>
                <a:latin typeface="Georgia" panose="02040502050405020303" pitchFamily="18" charset="0"/>
              </a:rPr>
              <a:t>; they </a:t>
            </a:r>
            <a:r>
              <a:rPr lang="en-US" sz="2500" dirty="0" smtClean="0">
                <a:solidFill>
                  <a:schemeClr val="tx1"/>
                </a:solidFill>
                <a:latin typeface="Georgia" panose="02040502050405020303" pitchFamily="18" charset="0"/>
              </a:rPr>
              <a:t>must explain what went wrong and convince us that it will not</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happen again.</a:t>
            </a:r>
            <a:r>
              <a:rPr lang="tr-TR" sz="2500" dirty="0" smtClean="0">
                <a:solidFill>
                  <a:schemeClr val="tx1"/>
                </a:solidFill>
                <a:latin typeface="Georgia" panose="02040502050405020303" pitchFamily="18" charset="0"/>
              </a:rPr>
              <a:t> This process is often called as the «crisis management». </a:t>
            </a:r>
          </a:p>
          <a:p>
            <a:pPr algn="l"/>
            <a:r>
              <a:rPr lang="tr-TR" sz="2500" dirty="0" smtClean="0">
                <a:solidFill>
                  <a:schemeClr val="tx1"/>
                </a:solidFill>
                <a:latin typeface="Georgia" panose="02040502050405020303" pitchFamily="18" charset="0"/>
              </a:rPr>
              <a:t>Crisis management is the process by which a country tries to deal with a major event, country or a terrorist group that threatens to harm its security. Although crisis management strategy is closely associated with business management and firms, it is also used in international relations by countries and decision-makers. </a:t>
            </a:r>
          </a:p>
          <a:p>
            <a:pPr algn="l"/>
            <a:endParaRPr lang="en-US" sz="2500" dirty="0">
              <a:solidFill>
                <a:schemeClr val="tx1"/>
              </a:solidFill>
              <a:latin typeface="Georgia" panose="02040502050405020303" pitchFamily="18" charset="0"/>
            </a:endParaRPr>
          </a:p>
          <a:p>
            <a:pPr marL="457200" indent="-457200" algn="l">
              <a:buFontTx/>
              <a:buChar char="-"/>
            </a:pPr>
            <a:endParaRPr lang="tr-TR" sz="2500" dirty="0" smtClean="0">
              <a:solidFill>
                <a:schemeClr val="tx1"/>
              </a:solidFill>
              <a:latin typeface="Georgia" panose="02040502050405020303" pitchFamily="18" charset="0"/>
            </a:endParaRPr>
          </a:p>
          <a:p>
            <a:pPr algn="l"/>
            <a:endParaRPr lang="tr-TR" sz="25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98889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r>
              <a:rPr lang="tr-TR" sz="2500" b="1" dirty="0" smtClean="0">
                <a:solidFill>
                  <a:schemeClr val="tx1"/>
                </a:solidFill>
                <a:latin typeface="Georgia" panose="02040502050405020303" pitchFamily="18" charset="0"/>
              </a:rPr>
              <a:t>6. Crisis Management</a:t>
            </a:r>
          </a:p>
          <a:p>
            <a:pPr algn="l"/>
            <a:r>
              <a:rPr lang="tr-TR" sz="2500" dirty="0" smtClean="0">
                <a:solidFill>
                  <a:schemeClr val="tx1"/>
                </a:solidFill>
                <a:latin typeface="Georgia" panose="02040502050405020303" pitchFamily="18" charset="0"/>
              </a:rPr>
              <a:t>There might be offensive and defensive strategies in crisis management:</a:t>
            </a:r>
          </a:p>
          <a:p>
            <a:pPr algn="l"/>
            <a:r>
              <a:rPr lang="en-US" sz="2500" b="1" dirty="0">
                <a:solidFill>
                  <a:schemeClr val="tx1"/>
                </a:solidFill>
                <a:latin typeface="Georgia" panose="02040502050405020303" pitchFamily="18" charset="0"/>
              </a:rPr>
              <a:t>Offensive </a:t>
            </a:r>
            <a:r>
              <a:rPr lang="en-US" sz="2500" b="1" dirty="0" smtClean="0">
                <a:solidFill>
                  <a:schemeClr val="tx1"/>
                </a:solidFill>
                <a:latin typeface="Georgia" panose="02040502050405020303" pitchFamily="18" charset="0"/>
              </a:rPr>
              <a:t>strategies</a:t>
            </a:r>
            <a:r>
              <a:rPr lang="tr-TR" sz="2500" b="1"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blackmail</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limited </a:t>
            </a:r>
            <a:r>
              <a:rPr lang="en-US" sz="2500" dirty="0">
                <a:solidFill>
                  <a:schemeClr val="tx1"/>
                </a:solidFill>
                <a:latin typeface="Georgia" panose="02040502050405020303" pitchFamily="18" charset="0"/>
              </a:rPr>
              <a:t>and reversible </a:t>
            </a:r>
            <a:r>
              <a:rPr lang="en-US" sz="2500" dirty="0" smtClean="0">
                <a:solidFill>
                  <a:schemeClr val="tx1"/>
                </a:solidFill>
                <a:latin typeface="Georgia" panose="02040502050405020303" pitchFamily="18" charset="0"/>
              </a:rPr>
              <a:t>response</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controlled pressure</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attrition</a:t>
            </a:r>
            <a:r>
              <a:rPr lang="tr-TR" sz="2500" dirty="0" smtClean="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fait accompli</a:t>
            </a:r>
            <a:r>
              <a:rPr lang="tr-TR" sz="2500" dirty="0" smtClean="0">
                <a:solidFill>
                  <a:schemeClr val="tx1"/>
                </a:solidFill>
                <a:latin typeface="Georgia" panose="02040502050405020303" pitchFamily="18" charset="0"/>
              </a:rPr>
              <a:t>.</a:t>
            </a:r>
          </a:p>
          <a:p>
            <a:pPr algn="l"/>
            <a:r>
              <a:rPr lang="en-US" sz="2500" b="1" dirty="0" smtClean="0">
                <a:solidFill>
                  <a:schemeClr val="tx1"/>
                </a:solidFill>
                <a:latin typeface="Georgia" panose="02040502050405020303" pitchFamily="18" charset="0"/>
              </a:rPr>
              <a:t>Defensive </a:t>
            </a:r>
            <a:r>
              <a:rPr lang="tr-TR" sz="2500" b="1" dirty="0" smtClean="0">
                <a:solidFill>
                  <a:schemeClr val="tx1"/>
                </a:solidFill>
                <a:latin typeface="Georgia" panose="02040502050405020303" pitchFamily="18" charset="0"/>
              </a:rPr>
              <a:t>strategies: </a:t>
            </a:r>
            <a:r>
              <a:rPr lang="en-US" sz="2500" dirty="0" smtClean="0">
                <a:solidFill>
                  <a:schemeClr val="tx1"/>
                </a:solidFill>
                <a:latin typeface="Georgia" panose="02040502050405020303" pitchFamily="18" charset="0"/>
              </a:rPr>
              <a:t>coercion</a:t>
            </a:r>
            <a:r>
              <a:rPr lang="tr-TR" sz="2500" dirty="0" smtClean="0">
                <a:solidFill>
                  <a:schemeClr val="tx1"/>
                </a:solidFill>
                <a:latin typeface="Georgia" panose="02040502050405020303" pitchFamily="18" charset="0"/>
              </a:rPr>
              <a:t>,</a:t>
            </a:r>
            <a:r>
              <a:rPr lang="tr-TR" sz="2500" dirty="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limited escalation</a:t>
            </a:r>
            <a:r>
              <a:rPr lang="tr-TR" sz="2500" dirty="0" smtClean="0">
                <a:solidFill>
                  <a:schemeClr val="tx1"/>
                </a:solidFill>
                <a:latin typeface="Georgia" panose="02040502050405020303" pitchFamily="18" charset="0"/>
              </a:rPr>
              <a:t>,</a:t>
            </a:r>
            <a:r>
              <a:rPr lang="tr-TR" sz="2500" dirty="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tit-for-tat</a:t>
            </a:r>
            <a:r>
              <a:rPr lang="tr-TR" sz="2500" dirty="0" smtClean="0">
                <a:solidFill>
                  <a:schemeClr val="tx1"/>
                </a:solidFill>
                <a:latin typeface="Georgia" panose="02040502050405020303" pitchFamily="18" charset="0"/>
              </a:rPr>
              <a:t>,</a:t>
            </a:r>
            <a:r>
              <a:rPr lang="tr-TR" sz="2500" dirty="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test of capabilities</a:t>
            </a:r>
            <a:r>
              <a:rPr lang="tr-TR" sz="2500" dirty="0" smtClean="0">
                <a:solidFill>
                  <a:schemeClr val="tx1"/>
                </a:solidFill>
                <a:latin typeface="Georgia" panose="02040502050405020303" pitchFamily="18" charset="0"/>
              </a:rPr>
              <a:t>,</a:t>
            </a:r>
            <a:r>
              <a:rPr lang="tr-TR" sz="2500" dirty="0">
                <a:solidFill>
                  <a:schemeClr val="tx1"/>
                </a:solidFill>
                <a:latin typeface="Georgia" panose="02040502050405020303" pitchFamily="18" charset="0"/>
              </a:rPr>
              <a:t> </a:t>
            </a:r>
            <a:r>
              <a:rPr lang="en-US" sz="2500" dirty="0" smtClean="0">
                <a:solidFill>
                  <a:schemeClr val="tx1"/>
                </a:solidFill>
                <a:latin typeface="Georgia" panose="02040502050405020303" pitchFamily="18" charset="0"/>
              </a:rPr>
              <a:t>drawing a line</a:t>
            </a:r>
            <a:r>
              <a:rPr lang="tr-TR" sz="2500" dirty="0" smtClean="0">
                <a:solidFill>
                  <a:schemeClr val="tx1"/>
                </a:solidFill>
                <a:latin typeface="Georgia" panose="02040502050405020303" pitchFamily="18" charset="0"/>
              </a:rPr>
              <a:t>,</a:t>
            </a:r>
            <a:r>
              <a:rPr lang="tr-TR" sz="2500" dirty="0">
                <a:solidFill>
                  <a:schemeClr val="tx1"/>
                </a:solidFill>
                <a:latin typeface="Georgia" panose="02040502050405020303" pitchFamily="18" charset="0"/>
              </a:rPr>
              <a:t> b</a:t>
            </a:r>
            <a:r>
              <a:rPr lang="en-US" sz="2500" dirty="0" err="1" smtClean="0">
                <a:solidFill>
                  <a:schemeClr val="tx1"/>
                </a:solidFill>
                <a:latin typeface="Georgia" panose="02040502050405020303" pitchFamily="18" charset="0"/>
              </a:rPr>
              <a:t>uying</a:t>
            </a:r>
            <a:r>
              <a:rPr lang="en-US" sz="2500" dirty="0" smtClean="0">
                <a:solidFill>
                  <a:schemeClr val="tx1"/>
                </a:solidFill>
                <a:latin typeface="Georgia" panose="02040502050405020303" pitchFamily="18" charset="0"/>
              </a:rPr>
              <a:t> time strategy</a:t>
            </a:r>
            <a:r>
              <a:rPr lang="tr-TR" sz="2500" dirty="0" smtClean="0">
                <a:solidFill>
                  <a:schemeClr val="tx1"/>
                </a:solidFill>
                <a:latin typeface="Georgia" panose="02040502050405020303" pitchFamily="18" charset="0"/>
              </a:rPr>
              <a:t>,</a:t>
            </a:r>
            <a:r>
              <a:rPr lang="tr-TR" sz="2500" dirty="0">
                <a:solidFill>
                  <a:schemeClr val="tx1"/>
                </a:solidFill>
                <a:latin typeface="Georgia" panose="02040502050405020303" pitchFamily="18" charset="0"/>
              </a:rPr>
              <a:t> c</a:t>
            </a:r>
            <a:r>
              <a:rPr lang="en-US" sz="2500" dirty="0" smtClean="0">
                <a:solidFill>
                  <a:schemeClr val="tx1"/>
                </a:solidFill>
                <a:latin typeface="Georgia" panose="02040502050405020303" pitchFamily="18" charset="0"/>
              </a:rPr>
              <a:t>onveying commitment and resolve to avoid miscalculation by the adversary</a:t>
            </a:r>
            <a:r>
              <a:rPr lang="tr-TR" sz="2500" dirty="0" smtClean="0">
                <a:solidFill>
                  <a:schemeClr val="tx1"/>
                </a:solidFill>
                <a:latin typeface="Georgia" panose="02040502050405020303" pitchFamily="18" charset="0"/>
              </a:rPr>
              <a:t>.</a:t>
            </a:r>
            <a:endParaRPr lang="en-US" sz="2500" dirty="0" smtClean="0">
              <a:solidFill>
                <a:schemeClr val="tx1"/>
              </a:solidFill>
              <a:latin typeface="Georgia" panose="02040502050405020303" pitchFamily="18" charset="0"/>
            </a:endParaRPr>
          </a:p>
          <a:p>
            <a:pPr algn="l"/>
            <a:endParaRPr lang="en-US" sz="2500" dirty="0">
              <a:solidFill>
                <a:schemeClr val="tx1"/>
              </a:solidFill>
              <a:latin typeface="Georgia" panose="02040502050405020303" pitchFamily="18" charset="0"/>
            </a:endParaRPr>
          </a:p>
          <a:p>
            <a:pPr marL="457200" indent="-457200" algn="l">
              <a:buFontTx/>
              <a:buChar char="-"/>
            </a:pPr>
            <a:endParaRPr lang="tr-TR" sz="2500" dirty="0" smtClean="0">
              <a:solidFill>
                <a:schemeClr val="tx1"/>
              </a:solidFill>
              <a:latin typeface="Georgia" panose="02040502050405020303" pitchFamily="18" charset="0"/>
            </a:endParaRPr>
          </a:p>
          <a:p>
            <a:pPr algn="l"/>
            <a:endParaRPr lang="tr-TR" sz="25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367734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lnSpcReduction="10000"/>
          </a:bodyPr>
          <a:lstStyle/>
          <a:p>
            <a:endParaRPr lang="tr-TR" sz="2500" dirty="0" smtClean="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i="1" dirty="0" smtClean="0">
              <a:solidFill>
                <a:schemeClr val="tx1"/>
              </a:solidFill>
              <a:latin typeface="Georgia" panose="02040502050405020303" pitchFamily="18" charset="0"/>
            </a:endParaRPr>
          </a:p>
          <a:p>
            <a:r>
              <a:rPr lang="tr-TR" sz="2400" i="1" dirty="0" smtClean="0">
                <a:solidFill>
                  <a:schemeClr val="tx1"/>
                </a:solidFill>
                <a:latin typeface="Georgia" panose="02040502050405020303" pitchFamily="18" charset="0"/>
              </a:rPr>
              <a:t>Turkish PM Recep Tayyip Erdogan vs. Israeli President Shimon Peres (World Economic Forum at Davos in January 2009)</a:t>
            </a:r>
          </a:p>
          <a:p>
            <a:pPr marL="457200" indent="-457200" algn="l">
              <a:buFontTx/>
              <a:buChar char="-"/>
            </a:pPr>
            <a:endParaRPr lang="tr-TR" sz="2500" dirty="0" smtClean="0">
              <a:solidFill>
                <a:schemeClr val="tx1"/>
              </a:solidFill>
              <a:latin typeface="Georgia" panose="02040502050405020303" pitchFamily="18" charset="0"/>
            </a:endParaRPr>
          </a:p>
          <a:p>
            <a:pPr algn="l"/>
            <a:endParaRPr lang="tr-TR" sz="2500" dirty="0">
              <a:solidFill>
                <a:schemeClr val="tx1"/>
              </a:solidFill>
              <a:latin typeface="Georgia" panose="020405020504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268760"/>
            <a:ext cx="6774854" cy="4392488"/>
          </a:xfrm>
          <a:prstGeom prst="rect">
            <a:avLst/>
          </a:prstGeom>
        </p:spPr>
      </p:pic>
    </p:spTree>
    <p:extLst>
      <p:ext uri="{BB962C8B-B14F-4D97-AF65-F5344CB8AC3E}">
        <p14:creationId xmlns:p14="http://schemas.microsoft.com/office/powerpoint/2010/main" val="1583905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2" y="1"/>
            <a:ext cx="9157142" cy="1124743"/>
          </a:xfrm>
        </p:spPr>
        <p:txBody>
          <a:bodyPr>
            <a:normAutofit fontScale="90000"/>
          </a:bodyPr>
          <a:lstStyle/>
          <a:p>
            <a:r>
              <a:rPr lang="tr-TR" dirty="0" smtClean="0">
                <a:latin typeface="Georgia" panose="02040502050405020303" pitchFamily="18" charset="0"/>
              </a:rPr>
              <a:t>International Crises and Crisis Management</a:t>
            </a:r>
            <a:endParaRPr lang="tr-TR" dirty="0">
              <a:latin typeface="Georgia" panose="02040502050405020303" pitchFamily="18" charset="0"/>
            </a:endParaRPr>
          </a:p>
        </p:txBody>
      </p:sp>
      <p:sp>
        <p:nvSpPr>
          <p:cNvPr id="3" name="Subtitle 2"/>
          <p:cNvSpPr>
            <a:spLocks noGrp="1"/>
          </p:cNvSpPr>
          <p:nvPr>
            <p:ph type="subTitle" idx="1"/>
          </p:nvPr>
        </p:nvSpPr>
        <p:spPr>
          <a:xfrm>
            <a:off x="0" y="1124744"/>
            <a:ext cx="9144000" cy="5733256"/>
          </a:xfrm>
        </p:spPr>
        <p:txBody>
          <a:bodyPr>
            <a:normAutofit/>
          </a:bodyPr>
          <a:lstStyle/>
          <a:p>
            <a:endParaRPr lang="tr-TR" sz="2500" dirty="0" smtClean="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endParaRPr lang="tr-TR" sz="2500" dirty="0">
              <a:solidFill>
                <a:schemeClr val="tx1"/>
              </a:solidFill>
              <a:latin typeface="Georgia" panose="02040502050405020303" pitchFamily="18" charset="0"/>
            </a:endParaRPr>
          </a:p>
          <a:p>
            <a:endParaRPr lang="tr-TR" sz="2500" dirty="0" smtClean="0">
              <a:solidFill>
                <a:schemeClr val="tx1"/>
              </a:solidFill>
              <a:latin typeface="Georgia" panose="02040502050405020303" pitchFamily="18" charset="0"/>
            </a:endParaRPr>
          </a:p>
          <a:p>
            <a:r>
              <a:rPr lang="tr-TR" sz="2500" i="1" dirty="0" smtClean="0">
                <a:solidFill>
                  <a:schemeClr val="tx1"/>
                </a:solidFill>
                <a:latin typeface="Georgia" panose="02040502050405020303" pitchFamily="18" charset="0"/>
              </a:rPr>
              <a:t>US President Barack Obama and Russian President Vladimir Putin (G8 Summit in Northern Ireland in June 2013)</a:t>
            </a:r>
          </a:p>
          <a:p>
            <a:pPr marL="457200" indent="-457200" algn="l">
              <a:buFontTx/>
              <a:buChar char="-"/>
            </a:pPr>
            <a:endParaRPr lang="tr-TR" sz="2500" dirty="0" smtClean="0">
              <a:solidFill>
                <a:schemeClr val="tx1"/>
              </a:solidFill>
              <a:latin typeface="Georgia" panose="02040502050405020303" pitchFamily="18" charset="0"/>
            </a:endParaRPr>
          </a:p>
          <a:p>
            <a:pPr algn="l"/>
            <a:endParaRPr lang="tr-TR" sz="2500" dirty="0">
              <a:solidFill>
                <a:schemeClr val="tx1"/>
              </a:solidFill>
              <a:latin typeface="Georgia" panose="020405020504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1735" y="1340768"/>
            <a:ext cx="6238617" cy="4243177"/>
          </a:xfrm>
          <a:prstGeom prst="rect">
            <a:avLst/>
          </a:prstGeom>
        </p:spPr>
      </p:pic>
    </p:spTree>
    <p:extLst>
      <p:ext uri="{BB962C8B-B14F-4D97-AF65-F5344CB8AC3E}">
        <p14:creationId xmlns:p14="http://schemas.microsoft.com/office/powerpoint/2010/main" val="3458904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823</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International Crises and Crisis Management</vt:lpstr>
      <vt:lpstr>International Crises and Crisis Management</vt:lpstr>
      <vt:lpstr>International Crises and Crisis Management</vt:lpstr>
      <vt:lpstr>International Crises and Crisis Management</vt:lpstr>
      <vt:lpstr>International Crises and Crisis Management</vt:lpstr>
      <vt:lpstr>International Crises and Crisis Management</vt:lpstr>
      <vt:lpstr>International Crises and Crisis Management</vt:lpstr>
      <vt:lpstr>International Crises and Crisis Management</vt:lpstr>
      <vt:lpstr>International Crises and Crisis Management</vt:lpstr>
      <vt:lpstr>International Crises and Crisis Management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Crises and Crisis Management</dc:title>
  <dc:creator>Ozan ORMECI</dc:creator>
  <cp:lastModifiedBy>Ozan ORMECI</cp:lastModifiedBy>
  <cp:revision>24</cp:revision>
  <dcterms:created xsi:type="dcterms:W3CDTF">2015-12-25T11:29:19Z</dcterms:created>
  <dcterms:modified xsi:type="dcterms:W3CDTF">2015-12-28T07:53:10Z</dcterms:modified>
</cp:coreProperties>
</file>